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Lst>
  <p:notesMasterIdLst>
    <p:notesMasterId r:id="rId35"/>
  </p:notesMasterIdLst>
  <p:sldIdLst>
    <p:sldId id="264" r:id="rId2"/>
    <p:sldId id="285" r:id="rId3"/>
    <p:sldId id="282" r:id="rId4"/>
    <p:sldId id="283" r:id="rId5"/>
    <p:sldId id="316" r:id="rId6"/>
    <p:sldId id="284" r:id="rId7"/>
    <p:sldId id="331" r:id="rId8"/>
    <p:sldId id="332" r:id="rId9"/>
    <p:sldId id="333" r:id="rId10"/>
    <p:sldId id="334" r:id="rId11"/>
    <p:sldId id="335" r:id="rId12"/>
    <p:sldId id="336" r:id="rId13"/>
    <p:sldId id="337" r:id="rId14"/>
    <p:sldId id="295" r:id="rId15"/>
    <p:sldId id="327" r:id="rId16"/>
    <p:sldId id="328" r:id="rId17"/>
    <p:sldId id="321" r:id="rId18"/>
    <p:sldId id="338" r:id="rId19"/>
    <p:sldId id="322" r:id="rId20"/>
    <p:sldId id="325" r:id="rId21"/>
    <p:sldId id="329" r:id="rId22"/>
    <p:sldId id="287" r:id="rId23"/>
    <p:sldId id="290" r:id="rId24"/>
    <p:sldId id="305" r:id="rId25"/>
    <p:sldId id="291" r:id="rId26"/>
    <p:sldId id="311" r:id="rId27"/>
    <p:sldId id="310" r:id="rId28"/>
    <p:sldId id="309" r:id="rId29"/>
    <p:sldId id="308" r:id="rId30"/>
    <p:sldId id="307" r:id="rId31"/>
    <p:sldId id="306" r:id="rId32"/>
    <p:sldId id="315" r:id="rId33"/>
    <p:sldId id="2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8"/>
    <p:restoredTop sz="95788"/>
  </p:normalViewPr>
  <p:slideViewPr>
    <p:cSldViewPr snapToGrid="0" snapToObjects="1">
      <p:cViewPr>
        <p:scale>
          <a:sx n="100" d="100"/>
          <a:sy n="100" d="100"/>
        </p:scale>
        <p:origin x="1232"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9E467-1BF6-D64A-BF88-3427362081F4}" type="datetimeFigureOut">
              <a:rPr lang="en-US" smtClean="0"/>
              <a:t>7/15/21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5A043-4F9A-F447-B9FF-72B75D2ECFA2}" type="slidenum">
              <a:rPr lang="en-US" smtClean="0"/>
              <a:t>‹#›</a:t>
            </a:fld>
            <a:endParaRPr lang="en-US" dirty="0"/>
          </a:p>
        </p:txBody>
      </p:sp>
    </p:spTree>
    <p:extLst>
      <p:ext uri="{BB962C8B-B14F-4D97-AF65-F5344CB8AC3E}">
        <p14:creationId xmlns:p14="http://schemas.microsoft.com/office/powerpoint/2010/main" val="40697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a:t>
            </a:fld>
            <a:endParaRPr lang="en-US"/>
          </a:p>
        </p:txBody>
      </p:sp>
    </p:spTree>
    <p:extLst>
      <p:ext uri="{BB962C8B-B14F-4D97-AF65-F5344CB8AC3E}">
        <p14:creationId xmlns:p14="http://schemas.microsoft.com/office/powerpoint/2010/main" val="3389715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10</a:t>
            </a:fld>
            <a:endParaRPr lang="en-US" dirty="0"/>
          </a:p>
        </p:txBody>
      </p:sp>
    </p:spTree>
    <p:extLst>
      <p:ext uri="{BB962C8B-B14F-4D97-AF65-F5344CB8AC3E}">
        <p14:creationId xmlns:p14="http://schemas.microsoft.com/office/powerpoint/2010/main" val="3204340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11</a:t>
            </a:fld>
            <a:endParaRPr lang="en-US" dirty="0"/>
          </a:p>
        </p:txBody>
      </p:sp>
    </p:spTree>
    <p:extLst>
      <p:ext uri="{BB962C8B-B14F-4D97-AF65-F5344CB8AC3E}">
        <p14:creationId xmlns:p14="http://schemas.microsoft.com/office/powerpoint/2010/main" val="408512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12</a:t>
            </a:fld>
            <a:endParaRPr lang="en-US" dirty="0"/>
          </a:p>
        </p:txBody>
      </p:sp>
    </p:spTree>
    <p:extLst>
      <p:ext uri="{BB962C8B-B14F-4D97-AF65-F5344CB8AC3E}">
        <p14:creationId xmlns:p14="http://schemas.microsoft.com/office/powerpoint/2010/main" val="398580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13</a:t>
            </a:fld>
            <a:endParaRPr lang="en-US" dirty="0"/>
          </a:p>
        </p:txBody>
      </p:sp>
    </p:spTree>
    <p:extLst>
      <p:ext uri="{BB962C8B-B14F-4D97-AF65-F5344CB8AC3E}">
        <p14:creationId xmlns:p14="http://schemas.microsoft.com/office/powerpoint/2010/main" val="88203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14</a:t>
            </a:fld>
            <a:endParaRPr lang="en-US" dirty="0"/>
          </a:p>
        </p:txBody>
      </p:sp>
    </p:spTree>
    <p:extLst>
      <p:ext uri="{BB962C8B-B14F-4D97-AF65-F5344CB8AC3E}">
        <p14:creationId xmlns:p14="http://schemas.microsoft.com/office/powerpoint/2010/main" val="4278342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15</a:t>
            </a:fld>
            <a:endParaRPr lang="en-US" dirty="0"/>
          </a:p>
        </p:txBody>
      </p:sp>
    </p:spTree>
    <p:extLst>
      <p:ext uri="{BB962C8B-B14F-4D97-AF65-F5344CB8AC3E}">
        <p14:creationId xmlns:p14="http://schemas.microsoft.com/office/powerpoint/2010/main" val="922290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16</a:t>
            </a:fld>
            <a:endParaRPr lang="en-US" dirty="0"/>
          </a:p>
        </p:txBody>
      </p:sp>
    </p:spTree>
    <p:extLst>
      <p:ext uri="{BB962C8B-B14F-4D97-AF65-F5344CB8AC3E}">
        <p14:creationId xmlns:p14="http://schemas.microsoft.com/office/powerpoint/2010/main" val="1170475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17</a:t>
            </a:fld>
            <a:endParaRPr lang="en-US" dirty="0"/>
          </a:p>
        </p:txBody>
      </p:sp>
    </p:spTree>
    <p:extLst>
      <p:ext uri="{BB962C8B-B14F-4D97-AF65-F5344CB8AC3E}">
        <p14:creationId xmlns:p14="http://schemas.microsoft.com/office/powerpoint/2010/main" val="3984781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18</a:t>
            </a:fld>
            <a:endParaRPr lang="en-US" dirty="0"/>
          </a:p>
        </p:txBody>
      </p:sp>
    </p:spTree>
    <p:extLst>
      <p:ext uri="{BB962C8B-B14F-4D97-AF65-F5344CB8AC3E}">
        <p14:creationId xmlns:p14="http://schemas.microsoft.com/office/powerpoint/2010/main" val="254805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19</a:t>
            </a:fld>
            <a:endParaRPr lang="en-US" dirty="0"/>
          </a:p>
        </p:txBody>
      </p:sp>
    </p:spTree>
    <p:extLst>
      <p:ext uri="{BB962C8B-B14F-4D97-AF65-F5344CB8AC3E}">
        <p14:creationId xmlns:p14="http://schemas.microsoft.com/office/powerpoint/2010/main" val="3615197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2</a:t>
            </a:fld>
            <a:endParaRPr lang="en-US" dirty="0"/>
          </a:p>
        </p:txBody>
      </p:sp>
    </p:spTree>
    <p:extLst>
      <p:ext uri="{BB962C8B-B14F-4D97-AF65-F5344CB8AC3E}">
        <p14:creationId xmlns:p14="http://schemas.microsoft.com/office/powerpoint/2010/main" val="1652586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20</a:t>
            </a:fld>
            <a:endParaRPr lang="en-US" dirty="0"/>
          </a:p>
        </p:txBody>
      </p:sp>
    </p:spTree>
    <p:extLst>
      <p:ext uri="{BB962C8B-B14F-4D97-AF65-F5344CB8AC3E}">
        <p14:creationId xmlns:p14="http://schemas.microsoft.com/office/powerpoint/2010/main" val="44164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21</a:t>
            </a:fld>
            <a:endParaRPr lang="en-US" dirty="0"/>
          </a:p>
        </p:txBody>
      </p:sp>
    </p:spTree>
    <p:extLst>
      <p:ext uri="{BB962C8B-B14F-4D97-AF65-F5344CB8AC3E}">
        <p14:creationId xmlns:p14="http://schemas.microsoft.com/office/powerpoint/2010/main" val="1372829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22</a:t>
            </a:fld>
            <a:endParaRPr lang="en-US" dirty="0"/>
          </a:p>
        </p:txBody>
      </p:sp>
    </p:spTree>
    <p:extLst>
      <p:ext uri="{BB962C8B-B14F-4D97-AF65-F5344CB8AC3E}">
        <p14:creationId xmlns:p14="http://schemas.microsoft.com/office/powerpoint/2010/main" val="2691075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23</a:t>
            </a:fld>
            <a:endParaRPr lang="en-US" dirty="0"/>
          </a:p>
        </p:txBody>
      </p:sp>
    </p:spTree>
    <p:extLst>
      <p:ext uri="{BB962C8B-B14F-4D97-AF65-F5344CB8AC3E}">
        <p14:creationId xmlns:p14="http://schemas.microsoft.com/office/powerpoint/2010/main" val="1188852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24</a:t>
            </a:fld>
            <a:endParaRPr lang="en-US" dirty="0"/>
          </a:p>
        </p:txBody>
      </p:sp>
    </p:spTree>
    <p:extLst>
      <p:ext uri="{BB962C8B-B14F-4D97-AF65-F5344CB8AC3E}">
        <p14:creationId xmlns:p14="http://schemas.microsoft.com/office/powerpoint/2010/main" val="419286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25</a:t>
            </a:fld>
            <a:endParaRPr lang="en-US" dirty="0"/>
          </a:p>
        </p:txBody>
      </p:sp>
    </p:spTree>
    <p:extLst>
      <p:ext uri="{BB962C8B-B14F-4D97-AF65-F5344CB8AC3E}">
        <p14:creationId xmlns:p14="http://schemas.microsoft.com/office/powerpoint/2010/main" val="608267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26</a:t>
            </a:fld>
            <a:endParaRPr lang="en-US" dirty="0"/>
          </a:p>
        </p:txBody>
      </p:sp>
    </p:spTree>
    <p:extLst>
      <p:ext uri="{BB962C8B-B14F-4D97-AF65-F5344CB8AC3E}">
        <p14:creationId xmlns:p14="http://schemas.microsoft.com/office/powerpoint/2010/main" val="1472179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27</a:t>
            </a:fld>
            <a:endParaRPr lang="en-US" dirty="0"/>
          </a:p>
        </p:txBody>
      </p:sp>
    </p:spTree>
    <p:extLst>
      <p:ext uri="{BB962C8B-B14F-4D97-AF65-F5344CB8AC3E}">
        <p14:creationId xmlns:p14="http://schemas.microsoft.com/office/powerpoint/2010/main" val="1656694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28</a:t>
            </a:fld>
            <a:endParaRPr lang="en-US" dirty="0"/>
          </a:p>
        </p:txBody>
      </p:sp>
    </p:spTree>
    <p:extLst>
      <p:ext uri="{BB962C8B-B14F-4D97-AF65-F5344CB8AC3E}">
        <p14:creationId xmlns:p14="http://schemas.microsoft.com/office/powerpoint/2010/main" val="409191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29</a:t>
            </a:fld>
            <a:endParaRPr lang="en-US" dirty="0"/>
          </a:p>
        </p:txBody>
      </p:sp>
    </p:spTree>
    <p:extLst>
      <p:ext uri="{BB962C8B-B14F-4D97-AF65-F5344CB8AC3E}">
        <p14:creationId xmlns:p14="http://schemas.microsoft.com/office/powerpoint/2010/main" val="417523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3</a:t>
            </a:fld>
            <a:endParaRPr lang="en-US" dirty="0"/>
          </a:p>
        </p:txBody>
      </p:sp>
    </p:spTree>
    <p:extLst>
      <p:ext uri="{BB962C8B-B14F-4D97-AF65-F5344CB8AC3E}">
        <p14:creationId xmlns:p14="http://schemas.microsoft.com/office/powerpoint/2010/main" val="729231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30</a:t>
            </a:fld>
            <a:endParaRPr lang="en-US" dirty="0"/>
          </a:p>
        </p:txBody>
      </p:sp>
    </p:spTree>
    <p:extLst>
      <p:ext uri="{BB962C8B-B14F-4D97-AF65-F5344CB8AC3E}">
        <p14:creationId xmlns:p14="http://schemas.microsoft.com/office/powerpoint/2010/main" val="1197161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31</a:t>
            </a:fld>
            <a:endParaRPr lang="en-US" dirty="0"/>
          </a:p>
        </p:txBody>
      </p:sp>
    </p:spTree>
    <p:extLst>
      <p:ext uri="{BB962C8B-B14F-4D97-AF65-F5344CB8AC3E}">
        <p14:creationId xmlns:p14="http://schemas.microsoft.com/office/powerpoint/2010/main" val="3433808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32</a:t>
            </a:fld>
            <a:endParaRPr lang="en-US" dirty="0"/>
          </a:p>
        </p:txBody>
      </p:sp>
    </p:spTree>
    <p:extLst>
      <p:ext uri="{BB962C8B-B14F-4D97-AF65-F5344CB8AC3E}">
        <p14:creationId xmlns:p14="http://schemas.microsoft.com/office/powerpoint/2010/main" val="2953607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33</a:t>
            </a:fld>
            <a:endParaRPr lang="en-US" dirty="0"/>
          </a:p>
        </p:txBody>
      </p:sp>
    </p:spTree>
    <p:extLst>
      <p:ext uri="{BB962C8B-B14F-4D97-AF65-F5344CB8AC3E}">
        <p14:creationId xmlns:p14="http://schemas.microsoft.com/office/powerpoint/2010/main" val="257350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4</a:t>
            </a:fld>
            <a:endParaRPr lang="en-US" dirty="0"/>
          </a:p>
        </p:txBody>
      </p:sp>
    </p:spTree>
    <p:extLst>
      <p:ext uri="{BB962C8B-B14F-4D97-AF65-F5344CB8AC3E}">
        <p14:creationId xmlns:p14="http://schemas.microsoft.com/office/powerpoint/2010/main" val="342172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5</a:t>
            </a:fld>
            <a:endParaRPr lang="en-US" dirty="0"/>
          </a:p>
        </p:txBody>
      </p:sp>
    </p:spTree>
    <p:extLst>
      <p:ext uri="{BB962C8B-B14F-4D97-AF65-F5344CB8AC3E}">
        <p14:creationId xmlns:p14="http://schemas.microsoft.com/office/powerpoint/2010/main" val="8028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05A043-4F9A-F447-B9FF-72B75D2ECFA2}" type="slidenum">
              <a:rPr lang="en-US" smtClean="0"/>
              <a:t>6</a:t>
            </a:fld>
            <a:endParaRPr lang="en-US" dirty="0"/>
          </a:p>
        </p:txBody>
      </p:sp>
    </p:spTree>
    <p:extLst>
      <p:ext uri="{BB962C8B-B14F-4D97-AF65-F5344CB8AC3E}">
        <p14:creationId xmlns:p14="http://schemas.microsoft.com/office/powerpoint/2010/main" val="105892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7</a:t>
            </a:fld>
            <a:endParaRPr lang="en-US" dirty="0"/>
          </a:p>
        </p:txBody>
      </p:sp>
    </p:spTree>
    <p:extLst>
      <p:ext uri="{BB962C8B-B14F-4D97-AF65-F5344CB8AC3E}">
        <p14:creationId xmlns:p14="http://schemas.microsoft.com/office/powerpoint/2010/main" val="112907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8</a:t>
            </a:fld>
            <a:endParaRPr lang="en-US" dirty="0"/>
          </a:p>
        </p:txBody>
      </p:sp>
    </p:spTree>
    <p:extLst>
      <p:ext uri="{BB962C8B-B14F-4D97-AF65-F5344CB8AC3E}">
        <p14:creationId xmlns:p14="http://schemas.microsoft.com/office/powerpoint/2010/main" val="3745602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5A043-4F9A-F447-B9FF-72B75D2ECFA2}" type="slidenum">
              <a:rPr lang="en-US" smtClean="0"/>
              <a:t>9</a:t>
            </a:fld>
            <a:endParaRPr lang="en-US" dirty="0"/>
          </a:p>
        </p:txBody>
      </p:sp>
    </p:spTree>
    <p:extLst>
      <p:ext uri="{BB962C8B-B14F-4D97-AF65-F5344CB8AC3E}">
        <p14:creationId xmlns:p14="http://schemas.microsoft.com/office/powerpoint/2010/main" val="282179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7/15/21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48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7/15/21</a:t>
            </a:fld>
            <a:endParaRPr lang="en-US" dirty="0"/>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618864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7/15/21</a:t>
            </a:fld>
            <a:endParaRPr lang="en-US" dirty="0"/>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97454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7/15/21</a:t>
            </a:fld>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00742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7/15/21</a:t>
            </a:fld>
            <a:endParaRPr lang="en-US" dirty="0"/>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1647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7/15/21</a:t>
            </a:fld>
            <a:endParaRPr lang="en-US" dirty="0"/>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76176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7/15/21</a:t>
            </a:fld>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99423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7/15/21</a:t>
            </a:fld>
            <a:endParaRPr lang="en-US" dirty="0"/>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48329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7/15/21</a:t>
            </a:fld>
            <a:endParaRPr lang="en-US" dirty="0"/>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8340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7/15/21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79625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7/15/21</a:t>
            </a:fld>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272128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7/15/21</a:t>
            </a:fld>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7300201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9" r:id="rId6"/>
    <p:sldLayoutId id="2147483704" r:id="rId7"/>
    <p:sldLayoutId id="2147483705" r:id="rId8"/>
    <p:sldLayoutId id="2147483706" r:id="rId9"/>
    <p:sldLayoutId id="2147483708" r:id="rId10"/>
    <p:sldLayoutId id="2147483707"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ecolome.com/traini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b4fa3597-01c3-4396-adcf-fd0c005e0b8f.filesusr.com/ugd/65ba49_bf0d3d070d9043318f5fb438ff7dc75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OSHA Issues Revised Guidance for Recording COVID-19 Cases | Littler  Mendelson P.C.">
            <a:extLst>
              <a:ext uri="{FF2B5EF4-FFF2-40B4-BE49-F238E27FC236}">
                <a16:creationId xmlns:a16="http://schemas.microsoft.com/office/drawing/2014/main" id="{8A5919AC-DB9A-BD49-8F32-251FBAB1EE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39" r="6316" b="-1"/>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72">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5C4D2E-18F1-3047-808B-13F4EF25A93E}"/>
              </a:ext>
            </a:extLst>
          </p:cNvPr>
          <p:cNvSpPr>
            <a:spLocks noGrp="1"/>
          </p:cNvSpPr>
          <p:nvPr>
            <p:ph type="ctrTitle"/>
          </p:nvPr>
        </p:nvSpPr>
        <p:spPr>
          <a:xfrm>
            <a:off x="7704666" y="771987"/>
            <a:ext cx="4167293" cy="3204134"/>
          </a:xfrm>
        </p:spPr>
        <p:txBody>
          <a:bodyPr anchor="b">
            <a:normAutofit/>
          </a:bodyPr>
          <a:lstStyle/>
          <a:p>
            <a:r>
              <a:rPr lang="en-US" sz="4000" dirty="0"/>
              <a:t>Team Lead </a:t>
            </a:r>
            <a:br>
              <a:rPr lang="en-US" sz="4000" dirty="0"/>
            </a:br>
            <a:r>
              <a:rPr lang="en-US" sz="4000" dirty="0"/>
              <a:t>User Guidance </a:t>
            </a:r>
          </a:p>
        </p:txBody>
      </p:sp>
      <p:sp>
        <p:nvSpPr>
          <p:cNvPr id="3" name="Subtitle 2">
            <a:extLst>
              <a:ext uri="{FF2B5EF4-FFF2-40B4-BE49-F238E27FC236}">
                <a16:creationId xmlns:a16="http://schemas.microsoft.com/office/drawing/2014/main" id="{C298306B-4F75-5740-846C-16C000ABE430}"/>
              </a:ext>
            </a:extLst>
          </p:cNvPr>
          <p:cNvSpPr>
            <a:spLocks noGrp="1"/>
          </p:cNvSpPr>
          <p:nvPr>
            <p:ph type="subTitle" idx="1"/>
          </p:nvPr>
        </p:nvSpPr>
        <p:spPr>
          <a:xfrm>
            <a:off x="7848600" y="4872922"/>
            <a:ext cx="4023360" cy="1208141"/>
          </a:xfrm>
        </p:spPr>
        <p:txBody>
          <a:bodyPr>
            <a:normAutofit/>
          </a:bodyPr>
          <a:lstStyle/>
          <a:p>
            <a:r>
              <a:rPr lang="en-US" sz="2000" dirty="0" err="1"/>
              <a:t>Ecolomed</a:t>
            </a:r>
            <a:r>
              <a:rPr lang="en-US" sz="2000" dirty="0"/>
              <a:t> Learning Management System (LMS)</a:t>
            </a:r>
          </a:p>
        </p:txBody>
      </p:sp>
      <p:sp>
        <p:nvSpPr>
          <p:cNvPr id="4102"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3"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080294-B1DF-1046-9BC1-70A65BA51A11}"/>
              </a:ext>
            </a:extLst>
          </p:cNvPr>
          <p:cNvSpPr>
            <a:spLocks noGrp="1"/>
          </p:cNvSpPr>
          <p:nvPr>
            <p:ph type="title"/>
          </p:nvPr>
        </p:nvSpPr>
        <p:spPr>
          <a:xfrm>
            <a:off x="1051560" y="586822"/>
            <a:ext cx="3538728" cy="1645920"/>
          </a:xfrm>
        </p:spPr>
        <p:txBody>
          <a:bodyPr>
            <a:normAutofit/>
          </a:bodyPr>
          <a:lstStyle/>
          <a:p>
            <a:r>
              <a:rPr lang="en-US" sz="3200"/>
              <a:t>Adding an Employee</a:t>
            </a:r>
          </a:p>
        </p:txBody>
      </p:sp>
      <p:sp>
        <p:nvSpPr>
          <p:cNvPr id="17" name="Rectangle 16">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130EFAB8-44D1-4549-AA75-8E016A4BEC6F}"/>
              </a:ext>
            </a:extLst>
          </p:cNvPr>
          <p:cNvSpPr>
            <a:spLocks noGrp="1"/>
          </p:cNvSpPr>
          <p:nvPr>
            <p:ph idx="1"/>
          </p:nvPr>
        </p:nvSpPr>
        <p:spPr>
          <a:xfrm>
            <a:off x="5349240" y="586822"/>
            <a:ext cx="6007608" cy="1645920"/>
          </a:xfrm>
        </p:spPr>
        <p:txBody>
          <a:bodyPr anchor="ctr">
            <a:normAutofit/>
          </a:bodyPr>
          <a:lstStyle/>
          <a:p>
            <a:r>
              <a:rPr lang="en-US" sz="1800" dirty="0"/>
              <a:t>Click on </a:t>
            </a:r>
            <a:r>
              <a:rPr lang="en-US" sz="1800"/>
              <a:t>a Team</a:t>
            </a:r>
            <a:endParaRPr lang="en-US" sz="1800" dirty="0"/>
          </a:p>
          <a:p>
            <a:r>
              <a:rPr lang="en-US" sz="1800" dirty="0"/>
              <a:t>Click on “Add a New Person to this Team”</a:t>
            </a:r>
          </a:p>
        </p:txBody>
      </p:sp>
      <p:pic>
        <p:nvPicPr>
          <p:cNvPr id="4" name="Picture 3" descr="Graphical user interface, application, Teams&#10;&#10;Description automatically generated">
            <a:extLst>
              <a:ext uri="{FF2B5EF4-FFF2-40B4-BE49-F238E27FC236}">
                <a16:creationId xmlns:a16="http://schemas.microsoft.com/office/drawing/2014/main" id="{6BFC5126-3344-5E45-B089-6AF944E57570}"/>
              </a:ext>
            </a:extLst>
          </p:cNvPr>
          <p:cNvPicPr>
            <a:picLocks noChangeAspect="1"/>
          </p:cNvPicPr>
          <p:nvPr/>
        </p:nvPicPr>
        <p:blipFill>
          <a:blip r:embed="rId3"/>
          <a:stretch>
            <a:fillRect/>
          </a:stretch>
        </p:blipFill>
        <p:spPr>
          <a:xfrm>
            <a:off x="557783" y="2758357"/>
            <a:ext cx="5481509" cy="3425943"/>
          </a:xfrm>
          <a:prstGeom prst="rect">
            <a:avLst/>
          </a:prstGeom>
        </p:spPr>
      </p:pic>
      <p:pic>
        <p:nvPicPr>
          <p:cNvPr id="6" name="Content Placeholder 5" descr="Graphical user interface, application&#10;&#10;Description automatically generated">
            <a:extLst>
              <a:ext uri="{FF2B5EF4-FFF2-40B4-BE49-F238E27FC236}">
                <a16:creationId xmlns:a16="http://schemas.microsoft.com/office/drawing/2014/main" id="{C0CFDE2A-2F5E-5D49-9E17-758845A2F203}"/>
              </a:ext>
            </a:extLst>
          </p:cNvPr>
          <p:cNvPicPr>
            <a:picLocks noChangeAspect="1"/>
          </p:cNvPicPr>
          <p:nvPr/>
        </p:nvPicPr>
        <p:blipFill>
          <a:blip r:embed="rId4"/>
          <a:stretch>
            <a:fillRect/>
          </a:stretch>
        </p:blipFill>
        <p:spPr>
          <a:xfrm>
            <a:off x="6198781" y="2745366"/>
            <a:ext cx="5523082" cy="3451926"/>
          </a:xfrm>
          <a:prstGeom prst="rect">
            <a:avLst/>
          </a:prstGeom>
        </p:spPr>
      </p:pic>
      <p:sp>
        <p:nvSpPr>
          <p:cNvPr id="12" name="Left Arrow 11">
            <a:extLst>
              <a:ext uri="{FF2B5EF4-FFF2-40B4-BE49-F238E27FC236}">
                <a16:creationId xmlns:a16="http://schemas.microsoft.com/office/drawing/2014/main" id="{1DDF5262-B7B3-9945-9DC3-D8AC9C80B677}"/>
              </a:ext>
            </a:extLst>
          </p:cNvPr>
          <p:cNvSpPr/>
          <p:nvPr/>
        </p:nvSpPr>
        <p:spPr>
          <a:xfrm rot="1345501">
            <a:off x="1570406" y="5100434"/>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474E0F4D-E1F5-0B4A-B5DF-E262FD421584}"/>
              </a:ext>
            </a:extLst>
          </p:cNvPr>
          <p:cNvSpPr/>
          <p:nvPr/>
        </p:nvSpPr>
        <p:spPr>
          <a:xfrm rot="8919743">
            <a:off x="9099778" y="5462066"/>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719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85D65D-634E-4645-9359-EF2CBD691113}"/>
              </a:ext>
            </a:extLst>
          </p:cNvPr>
          <p:cNvSpPr>
            <a:spLocks noGrp="1"/>
          </p:cNvSpPr>
          <p:nvPr>
            <p:ph type="title"/>
          </p:nvPr>
        </p:nvSpPr>
        <p:spPr>
          <a:xfrm>
            <a:off x="1051560" y="586822"/>
            <a:ext cx="3538728" cy="1645920"/>
          </a:xfrm>
        </p:spPr>
        <p:txBody>
          <a:bodyPr>
            <a:normAutofit/>
          </a:bodyPr>
          <a:lstStyle/>
          <a:p>
            <a:r>
              <a:rPr lang="en-US" sz="3200"/>
              <a:t>Adding an Employee</a:t>
            </a:r>
          </a:p>
        </p:txBody>
      </p:sp>
      <p:sp>
        <p:nvSpPr>
          <p:cNvPr id="18" name="Rectangle 17">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B9AACA70-95F2-4098-B7FE-6F5B55EF3E38}"/>
              </a:ext>
            </a:extLst>
          </p:cNvPr>
          <p:cNvSpPr>
            <a:spLocks noGrp="1"/>
          </p:cNvSpPr>
          <p:nvPr>
            <p:ph idx="1"/>
          </p:nvPr>
        </p:nvSpPr>
        <p:spPr>
          <a:xfrm>
            <a:off x="5349240" y="586822"/>
            <a:ext cx="6007608" cy="1645920"/>
          </a:xfrm>
        </p:spPr>
        <p:txBody>
          <a:bodyPr anchor="ctr">
            <a:normAutofit fontScale="85000" lnSpcReduction="10000"/>
          </a:bodyPr>
          <a:lstStyle/>
          <a:p>
            <a:r>
              <a:rPr lang="en-US" sz="1800" dirty="0"/>
              <a:t>Input the required information for the new employee, then click “Add Person”</a:t>
            </a:r>
          </a:p>
          <a:p>
            <a:r>
              <a:rPr lang="en-US" sz="1800" dirty="0"/>
              <a:t>You will be taken next to their Profile</a:t>
            </a:r>
          </a:p>
          <a:p>
            <a:r>
              <a:rPr lang="en-US" sz="1800" dirty="0"/>
              <a:t>Next click on “Teams” to see the team you just added the employee to and to add them to additional necessary teams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16ADB4C7-2B7F-6949-B7A8-DED92147A892}"/>
              </a:ext>
            </a:extLst>
          </p:cNvPr>
          <p:cNvPicPr>
            <a:picLocks noChangeAspect="1"/>
          </p:cNvPicPr>
          <p:nvPr/>
        </p:nvPicPr>
        <p:blipFill>
          <a:blip r:embed="rId3"/>
          <a:stretch>
            <a:fillRect/>
          </a:stretch>
        </p:blipFill>
        <p:spPr>
          <a:xfrm>
            <a:off x="358636" y="2758357"/>
            <a:ext cx="5481509" cy="3425943"/>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487C413F-B7F0-B341-AAAE-416D82054CAF}"/>
              </a:ext>
            </a:extLst>
          </p:cNvPr>
          <p:cNvPicPr>
            <a:picLocks noChangeAspect="1"/>
          </p:cNvPicPr>
          <p:nvPr/>
        </p:nvPicPr>
        <p:blipFill>
          <a:blip r:embed="rId4"/>
          <a:stretch>
            <a:fillRect/>
          </a:stretch>
        </p:blipFill>
        <p:spPr>
          <a:xfrm>
            <a:off x="6003234" y="2758357"/>
            <a:ext cx="5523082" cy="3451926"/>
          </a:xfrm>
          <a:prstGeom prst="rect">
            <a:avLst/>
          </a:prstGeom>
        </p:spPr>
      </p:pic>
      <p:sp>
        <p:nvSpPr>
          <p:cNvPr id="13" name="Left Arrow 12">
            <a:extLst>
              <a:ext uri="{FF2B5EF4-FFF2-40B4-BE49-F238E27FC236}">
                <a16:creationId xmlns:a16="http://schemas.microsoft.com/office/drawing/2014/main" id="{6527A985-4A2D-9F49-BA37-2E8CE05001CD}"/>
              </a:ext>
            </a:extLst>
          </p:cNvPr>
          <p:cNvSpPr/>
          <p:nvPr/>
        </p:nvSpPr>
        <p:spPr>
          <a:xfrm rot="9048172">
            <a:off x="3399206" y="3472175"/>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2B0EE040-34E6-7A4E-910C-9028034F9D8F}"/>
              </a:ext>
            </a:extLst>
          </p:cNvPr>
          <p:cNvSpPr/>
          <p:nvPr/>
        </p:nvSpPr>
        <p:spPr>
          <a:xfrm rot="8390320">
            <a:off x="7811427" y="4650745"/>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721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9EB852-9DCB-1844-B31B-EDED0983D77E}"/>
              </a:ext>
            </a:extLst>
          </p:cNvPr>
          <p:cNvSpPr>
            <a:spLocks noGrp="1"/>
          </p:cNvSpPr>
          <p:nvPr>
            <p:ph type="title"/>
          </p:nvPr>
        </p:nvSpPr>
        <p:spPr>
          <a:xfrm>
            <a:off x="1051560" y="586822"/>
            <a:ext cx="3538728" cy="1645920"/>
          </a:xfrm>
        </p:spPr>
        <p:txBody>
          <a:bodyPr>
            <a:normAutofit/>
          </a:bodyPr>
          <a:lstStyle/>
          <a:p>
            <a:r>
              <a:rPr lang="en-US" sz="3200"/>
              <a:t>Adding an Employee</a:t>
            </a:r>
          </a:p>
        </p:txBody>
      </p:sp>
      <p:sp>
        <p:nvSpPr>
          <p:cNvPr id="18" name="Rectangle 17">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4BE9BBEA-F644-4996-9B89-A87B810304D4}"/>
              </a:ext>
            </a:extLst>
          </p:cNvPr>
          <p:cNvSpPr>
            <a:spLocks noGrp="1"/>
          </p:cNvSpPr>
          <p:nvPr>
            <p:ph idx="1"/>
          </p:nvPr>
        </p:nvSpPr>
        <p:spPr>
          <a:xfrm>
            <a:off x="5349240" y="586822"/>
            <a:ext cx="6007608" cy="1645920"/>
          </a:xfrm>
        </p:spPr>
        <p:txBody>
          <a:bodyPr anchor="ctr">
            <a:normAutofit/>
          </a:bodyPr>
          <a:lstStyle/>
          <a:p>
            <a:r>
              <a:rPr lang="en-US" sz="1800" dirty="0"/>
              <a:t>To assign employee to additional necessary teams, click “Assign to Teams”</a:t>
            </a:r>
          </a:p>
          <a:p>
            <a:r>
              <a:rPr lang="en-US" sz="1800" dirty="0"/>
              <a:t>Then designate the other necessary teams for the employee and click “Assign”</a:t>
            </a:r>
          </a:p>
        </p:txBody>
      </p:sp>
      <p:pic>
        <p:nvPicPr>
          <p:cNvPr id="5" name="Content Placeholder 4" descr="Graphical user interface, application&#10;&#10;Description automatically generated">
            <a:extLst>
              <a:ext uri="{FF2B5EF4-FFF2-40B4-BE49-F238E27FC236}">
                <a16:creationId xmlns:a16="http://schemas.microsoft.com/office/drawing/2014/main" id="{F205748C-F4E4-8645-A2DE-2BFA40BBFA71}"/>
              </a:ext>
            </a:extLst>
          </p:cNvPr>
          <p:cNvPicPr>
            <a:picLocks noChangeAspect="1"/>
          </p:cNvPicPr>
          <p:nvPr/>
        </p:nvPicPr>
        <p:blipFill>
          <a:blip r:embed="rId3"/>
          <a:stretch>
            <a:fillRect/>
          </a:stretch>
        </p:blipFill>
        <p:spPr>
          <a:xfrm>
            <a:off x="358636" y="2771349"/>
            <a:ext cx="5481509" cy="3425943"/>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3AF1AF95-8914-FD46-9444-570A1082E9D3}"/>
              </a:ext>
            </a:extLst>
          </p:cNvPr>
          <p:cNvPicPr>
            <a:picLocks noChangeAspect="1"/>
          </p:cNvPicPr>
          <p:nvPr/>
        </p:nvPicPr>
        <p:blipFill>
          <a:blip r:embed="rId4"/>
          <a:stretch>
            <a:fillRect/>
          </a:stretch>
        </p:blipFill>
        <p:spPr>
          <a:xfrm>
            <a:off x="6096000" y="2758357"/>
            <a:ext cx="5523082" cy="3451926"/>
          </a:xfrm>
          <a:prstGeom prst="rect">
            <a:avLst/>
          </a:prstGeom>
        </p:spPr>
      </p:pic>
      <p:sp>
        <p:nvSpPr>
          <p:cNvPr id="13" name="Left Arrow 12">
            <a:extLst>
              <a:ext uri="{FF2B5EF4-FFF2-40B4-BE49-F238E27FC236}">
                <a16:creationId xmlns:a16="http://schemas.microsoft.com/office/drawing/2014/main" id="{74B757AE-14FF-4F46-9F83-D7164C6722CE}"/>
              </a:ext>
            </a:extLst>
          </p:cNvPr>
          <p:cNvSpPr/>
          <p:nvPr/>
        </p:nvSpPr>
        <p:spPr>
          <a:xfrm rot="9048172">
            <a:off x="3399206" y="5367236"/>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3A4231BC-58BD-1844-A3E3-F33ABCF4D61D}"/>
              </a:ext>
            </a:extLst>
          </p:cNvPr>
          <p:cNvSpPr/>
          <p:nvPr/>
        </p:nvSpPr>
        <p:spPr>
          <a:xfrm rot="3056754">
            <a:off x="9876606" y="5251587"/>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89118A-93E0-3C42-A943-6D9D0CD5E044}"/>
              </a:ext>
            </a:extLst>
          </p:cNvPr>
          <p:cNvSpPr/>
          <p:nvPr/>
        </p:nvSpPr>
        <p:spPr>
          <a:xfrm>
            <a:off x="6851374" y="3131062"/>
            <a:ext cx="1883825" cy="19932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271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FC8600-5036-EF42-B180-AA9129ACF7B2}"/>
              </a:ext>
            </a:extLst>
          </p:cNvPr>
          <p:cNvSpPr>
            <a:spLocks noGrp="1"/>
          </p:cNvSpPr>
          <p:nvPr>
            <p:ph type="title"/>
          </p:nvPr>
        </p:nvSpPr>
        <p:spPr>
          <a:xfrm>
            <a:off x="1051560" y="586822"/>
            <a:ext cx="3538728" cy="1645920"/>
          </a:xfrm>
        </p:spPr>
        <p:txBody>
          <a:bodyPr>
            <a:normAutofit/>
          </a:bodyPr>
          <a:lstStyle/>
          <a:p>
            <a:r>
              <a:rPr lang="en-US" sz="3200"/>
              <a:t>Adding an Employee</a:t>
            </a:r>
          </a:p>
        </p:txBody>
      </p:sp>
      <p:sp>
        <p:nvSpPr>
          <p:cNvPr id="33" name="Rectangle 32">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8">
            <a:extLst>
              <a:ext uri="{FF2B5EF4-FFF2-40B4-BE49-F238E27FC236}">
                <a16:creationId xmlns:a16="http://schemas.microsoft.com/office/drawing/2014/main" id="{D0E2664A-59DE-4F28-ABC5-DB6F015B1AE6}"/>
              </a:ext>
            </a:extLst>
          </p:cNvPr>
          <p:cNvSpPr>
            <a:spLocks noGrp="1"/>
          </p:cNvSpPr>
          <p:nvPr>
            <p:ph idx="1"/>
          </p:nvPr>
        </p:nvSpPr>
        <p:spPr>
          <a:xfrm>
            <a:off x="5349240" y="586822"/>
            <a:ext cx="6007608" cy="1645920"/>
          </a:xfrm>
        </p:spPr>
        <p:txBody>
          <a:bodyPr anchor="ctr">
            <a:normAutofit lnSpcReduction="10000"/>
          </a:bodyPr>
          <a:lstStyle/>
          <a:p>
            <a:r>
              <a:rPr lang="en-US" sz="1800" dirty="0"/>
              <a:t>Now you can see the various teams the Employee has been assigned to</a:t>
            </a:r>
          </a:p>
          <a:p>
            <a:r>
              <a:rPr lang="en-US" sz="1800" dirty="0"/>
              <a:t>By clicking on “Courses”, you can now see the various courses the Employee has been assigned as a result of the team assignments</a:t>
            </a:r>
          </a:p>
        </p:txBody>
      </p:sp>
      <p:pic>
        <p:nvPicPr>
          <p:cNvPr id="5" name="Content Placeholder 4" descr="Graphical user interface, application&#10;&#10;Description automatically generated">
            <a:extLst>
              <a:ext uri="{FF2B5EF4-FFF2-40B4-BE49-F238E27FC236}">
                <a16:creationId xmlns:a16="http://schemas.microsoft.com/office/drawing/2014/main" id="{46E89781-BB67-4D40-8AE5-CD188127A009}"/>
              </a:ext>
            </a:extLst>
          </p:cNvPr>
          <p:cNvPicPr>
            <a:picLocks noChangeAspect="1"/>
          </p:cNvPicPr>
          <p:nvPr/>
        </p:nvPicPr>
        <p:blipFill>
          <a:blip r:embed="rId3"/>
          <a:stretch>
            <a:fillRect/>
          </a:stretch>
        </p:blipFill>
        <p:spPr>
          <a:xfrm>
            <a:off x="380502" y="2758357"/>
            <a:ext cx="5481509" cy="3425943"/>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B3876E4-5694-E449-A7F3-C54D0210F962}"/>
              </a:ext>
            </a:extLst>
          </p:cNvPr>
          <p:cNvPicPr>
            <a:picLocks noChangeAspect="1"/>
          </p:cNvPicPr>
          <p:nvPr/>
        </p:nvPicPr>
        <p:blipFill>
          <a:blip r:embed="rId4"/>
          <a:stretch>
            <a:fillRect/>
          </a:stretch>
        </p:blipFill>
        <p:spPr>
          <a:xfrm>
            <a:off x="5986746" y="2745365"/>
            <a:ext cx="5523082" cy="3451926"/>
          </a:xfrm>
          <a:prstGeom prst="rect">
            <a:avLst/>
          </a:prstGeom>
        </p:spPr>
      </p:pic>
      <p:sp>
        <p:nvSpPr>
          <p:cNvPr id="25" name="Left Arrow 24">
            <a:extLst>
              <a:ext uri="{FF2B5EF4-FFF2-40B4-BE49-F238E27FC236}">
                <a16:creationId xmlns:a16="http://schemas.microsoft.com/office/drawing/2014/main" id="{9BDBED62-4474-7647-9046-D484AE5B498E}"/>
              </a:ext>
            </a:extLst>
          </p:cNvPr>
          <p:cNvSpPr/>
          <p:nvPr/>
        </p:nvSpPr>
        <p:spPr>
          <a:xfrm rot="7760057">
            <a:off x="1369041" y="4303626"/>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643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D25359-FF9A-3D4E-B71D-E332FB171842}"/>
              </a:ext>
            </a:extLst>
          </p:cNvPr>
          <p:cNvSpPr>
            <a:spLocks noGrp="1"/>
          </p:cNvSpPr>
          <p:nvPr>
            <p:ph type="title"/>
          </p:nvPr>
        </p:nvSpPr>
        <p:spPr>
          <a:xfrm>
            <a:off x="7938533" y="978619"/>
            <a:ext cx="3404594" cy="1106424"/>
          </a:xfrm>
        </p:spPr>
        <p:txBody>
          <a:bodyPr>
            <a:normAutofit/>
          </a:bodyPr>
          <a:lstStyle/>
          <a:p>
            <a:r>
              <a:rPr lang="en-US" sz="2800" dirty="0"/>
              <a:t>Deactivating an Employee</a:t>
            </a:r>
          </a:p>
        </p:txBody>
      </p:sp>
      <p:pic>
        <p:nvPicPr>
          <p:cNvPr id="10" name="Content Placeholder 4" descr="Graphical user interface, website&#10;&#10;Description automatically generated">
            <a:extLst>
              <a:ext uri="{FF2B5EF4-FFF2-40B4-BE49-F238E27FC236}">
                <a16:creationId xmlns:a16="http://schemas.microsoft.com/office/drawing/2014/main" id="{A70A7764-BC1F-4B40-9456-9C3153B8D5DB}"/>
              </a:ext>
            </a:extLst>
          </p:cNvPr>
          <p:cNvPicPr>
            <a:picLocks noChangeAspect="1"/>
          </p:cNvPicPr>
          <p:nvPr/>
        </p:nvPicPr>
        <p:blipFill>
          <a:blip r:embed="rId3"/>
          <a:stretch>
            <a:fillRect/>
          </a:stretch>
        </p:blipFill>
        <p:spPr>
          <a:xfrm>
            <a:off x="411480" y="633619"/>
            <a:ext cx="6647688" cy="5495926"/>
          </a:xfrm>
          <a:prstGeom prst="rect">
            <a:avLst/>
          </a:prstGeom>
        </p:spPr>
      </p:pic>
      <p:sp>
        <p:nvSpPr>
          <p:cNvPr id="33" name="Rectangle 3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8">
            <a:extLst>
              <a:ext uri="{FF2B5EF4-FFF2-40B4-BE49-F238E27FC236}">
                <a16:creationId xmlns:a16="http://schemas.microsoft.com/office/drawing/2014/main" id="{2836FF27-ABA5-46BD-88C5-250828599B2C}"/>
              </a:ext>
            </a:extLst>
          </p:cNvPr>
          <p:cNvSpPr>
            <a:spLocks noGrp="1"/>
          </p:cNvSpPr>
          <p:nvPr>
            <p:ph idx="1"/>
          </p:nvPr>
        </p:nvSpPr>
        <p:spPr>
          <a:xfrm>
            <a:off x="7938532" y="2252870"/>
            <a:ext cx="3404594" cy="3557016"/>
          </a:xfrm>
        </p:spPr>
        <p:txBody>
          <a:bodyPr>
            <a:normAutofit/>
          </a:bodyPr>
          <a:lstStyle/>
          <a:p>
            <a:pPr>
              <a:lnSpc>
                <a:spcPct val="100000"/>
              </a:lnSpc>
            </a:pPr>
            <a:r>
              <a:rPr lang="en-US" sz="1300"/>
              <a:t>From your Dashboard, click on “People” tab at top of screen</a:t>
            </a:r>
          </a:p>
          <a:p>
            <a:pPr>
              <a:lnSpc>
                <a:spcPct val="100000"/>
              </a:lnSpc>
            </a:pPr>
            <a:r>
              <a:rPr lang="en-US" sz="1300"/>
              <a:t>Click on an employee’s name</a:t>
            </a:r>
          </a:p>
          <a:p>
            <a:pPr>
              <a:lnSpc>
                <a:spcPct val="100000"/>
              </a:lnSpc>
            </a:pPr>
            <a:r>
              <a:rPr lang="en-US" sz="1300"/>
              <a:t>Click on “Deactivate User” red button</a:t>
            </a:r>
          </a:p>
          <a:p>
            <a:pPr>
              <a:lnSpc>
                <a:spcPct val="100000"/>
              </a:lnSpc>
            </a:pPr>
            <a:r>
              <a:rPr lang="en-US" sz="1300"/>
              <a:t>Deactivated employee records are still maintained in system and may be useful to the funeral home in the future</a:t>
            </a:r>
          </a:p>
          <a:p>
            <a:pPr>
              <a:lnSpc>
                <a:spcPct val="100000"/>
              </a:lnSpc>
            </a:pPr>
            <a:r>
              <a:rPr lang="en-US" sz="1300"/>
              <a:t>There is a delete function in the system, but it is not recommended because all historical training records are permanently deleted and cannot be recovered</a:t>
            </a:r>
          </a:p>
          <a:p>
            <a:pPr>
              <a:lnSpc>
                <a:spcPct val="100000"/>
              </a:lnSpc>
            </a:pPr>
            <a:endParaRPr lang="en-US" sz="1300"/>
          </a:p>
          <a:p>
            <a:pPr>
              <a:lnSpc>
                <a:spcPct val="100000"/>
              </a:lnSpc>
            </a:pPr>
            <a:endParaRPr lang="en-US" sz="1300"/>
          </a:p>
          <a:p>
            <a:pPr>
              <a:lnSpc>
                <a:spcPct val="100000"/>
              </a:lnSpc>
            </a:pPr>
            <a:endParaRPr lang="en-US" sz="1300"/>
          </a:p>
        </p:txBody>
      </p:sp>
      <p:sp>
        <p:nvSpPr>
          <p:cNvPr id="11" name="Left Arrow 10">
            <a:extLst>
              <a:ext uri="{FF2B5EF4-FFF2-40B4-BE49-F238E27FC236}">
                <a16:creationId xmlns:a16="http://schemas.microsoft.com/office/drawing/2014/main" id="{CC9BD330-37F4-B249-8BDF-DB94CB2729CD}"/>
              </a:ext>
            </a:extLst>
          </p:cNvPr>
          <p:cNvSpPr/>
          <p:nvPr/>
        </p:nvSpPr>
        <p:spPr>
          <a:xfrm rot="7943037">
            <a:off x="4375692" y="3863676"/>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940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8ABA-BA0F-3647-883B-DA196D2921AC}"/>
              </a:ext>
            </a:extLst>
          </p:cNvPr>
          <p:cNvSpPr>
            <a:spLocks noGrp="1"/>
          </p:cNvSpPr>
          <p:nvPr>
            <p:ph type="title"/>
          </p:nvPr>
        </p:nvSpPr>
        <p:spPr/>
        <p:txBody>
          <a:bodyPr/>
          <a:lstStyle/>
          <a:p>
            <a:r>
              <a:rPr lang="en-US" dirty="0"/>
              <a:t>Managing User Access/Information	</a:t>
            </a:r>
          </a:p>
        </p:txBody>
      </p:sp>
      <p:sp>
        <p:nvSpPr>
          <p:cNvPr id="3" name="Content Placeholder 2">
            <a:extLst>
              <a:ext uri="{FF2B5EF4-FFF2-40B4-BE49-F238E27FC236}">
                <a16:creationId xmlns:a16="http://schemas.microsoft.com/office/drawing/2014/main" id="{DFD28668-424A-7F43-972A-AAD356F7BCF6}"/>
              </a:ext>
            </a:extLst>
          </p:cNvPr>
          <p:cNvSpPr>
            <a:spLocks noGrp="1"/>
          </p:cNvSpPr>
          <p:nvPr>
            <p:ph idx="1"/>
          </p:nvPr>
        </p:nvSpPr>
        <p:spPr/>
        <p:txBody>
          <a:bodyPr>
            <a:normAutofit/>
          </a:bodyPr>
          <a:lstStyle/>
          <a:p>
            <a:r>
              <a:rPr lang="en-US" b="1" u="sng" dirty="0"/>
              <a:t>Forgotten Username</a:t>
            </a:r>
          </a:p>
          <a:p>
            <a:pPr lvl="1"/>
            <a:r>
              <a:rPr lang="en-US" dirty="0"/>
              <a:t>Team Admin provides employee their Username from “People” list</a:t>
            </a:r>
          </a:p>
          <a:p>
            <a:r>
              <a:rPr lang="en-US" b="1" u="sng" dirty="0"/>
              <a:t> Forgotten Password  - 2 Options</a:t>
            </a:r>
            <a:endParaRPr lang="en-US" dirty="0"/>
          </a:p>
          <a:p>
            <a:pPr lvl="1"/>
            <a:r>
              <a:rPr lang="en-US" dirty="0"/>
              <a:t>Option 1 –  Use “I’ve Forgotten my Username or Password” link on login page</a:t>
            </a:r>
          </a:p>
          <a:p>
            <a:pPr lvl="1"/>
            <a:r>
              <a:rPr lang="en-US" dirty="0"/>
              <a:t>Option 2 - Team Admin sends a link for User to reset password</a:t>
            </a:r>
          </a:p>
          <a:p>
            <a:pPr marL="457200" lvl="1" indent="0">
              <a:buNone/>
            </a:pPr>
            <a:endParaRPr lang="en-US" dirty="0"/>
          </a:p>
        </p:txBody>
      </p:sp>
    </p:spTree>
    <p:extLst>
      <p:ext uri="{BB962C8B-B14F-4D97-AF65-F5344CB8AC3E}">
        <p14:creationId xmlns:p14="http://schemas.microsoft.com/office/powerpoint/2010/main" val="3533139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61719C-3459-6043-8E05-1E8EAEB68EFD}"/>
              </a:ext>
            </a:extLst>
          </p:cNvPr>
          <p:cNvSpPr>
            <a:spLocks noGrp="1"/>
          </p:cNvSpPr>
          <p:nvPr>
            <p:ph type="title"/>
          </p:nvPr>
        </p:nvSpPr>
        <p:spPr>
          <a:xfrm>
            <a:off x="1051560" y="586822"/>
            <a:ext cx="3538728" cy="1645920"/>
          </a:xfrm>
        </p:spPr>
        <p:txBody>
          <a:bodyPr>
            <a:normAutofit/>
          </a:bodyPr>
          <a:lstStyle/>
          <a:p>
            <a:r>
              <a:rPr lang="en-US" sz="2700" dirty="0"/>
              <a:t>Forgot Username </a:t>
            </a:r>
          </a:p>
        </p:txBody>
      </p:sp>
      <p:sp>
        <p:nvSpPr>
          <p:cNvPr id="25" name="Rectangle 2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FC0F305-8241-F64C-B30F-E330A8AF0535}"/>
              </a:ext>
            </a:extLst>
          </p:cNvPr>
          <p:cNvSpPr>
            <a:spLocks noGrp="1"/>
          </p:cNvSpPr>
          <p:nvPr>
            <p:ph idx="1"/>
          </p:nvPr>
        </p:nvSpPr>
        <p:spPr>
          <a:xfrm>
            <a:off x="5349240" y="586822"/>
            <a:ext cx="6007608" cy="1645920"/>
          </a:xfrm>
        </p:spPr>
        <p:txBody>
          <a:bodyPr anchor="ctr">
            <a:normAutofit/>
          </a:bodyPr>
          <a:lstStyle/>
          <a:p>
            <a:r>
              <a:rPr lang="en-US" sz="1800" dirty="0"/>
              <a:t>To locate Username, click on “People”</a:t>
            </a:r>
          </a:p>
          <a:p>
            <a:r>
              <a:rPr lang="en-US" sz="1800" dirty="0"/>
              <a:t>Username is found under each person’s name</a:t>
            </a:r>
          </a:p>
          <a:p>
            <a:r>
              <a:rPr lang="en-US" sz="1800" dirty="0"/>
              <a:t>Provide Username to Employee</a:t>
            </a:r>
          </a:p>
        </p:txBody>
      </p:sp>
      <p:pic>
        <p:nvPicPr>
          <p:cNvPr id="5" name="Picture 4" descr="Graphical user interface, application&#10;&#10;Description automatically generated">
            <a:extLst>
              <a:ext uri="{FF2B5EF4-FFF2-40B4-BE49-F238E27FC236}">
                <a16:creationId xmlns:a16="http://schemas.microsoft.com/office/drawing/2014/main" id="{6715BD7D-829C-7746-A708-1B9467DAC557}"/>
              </a:ext>
            </a:extLst>
          </p:cNvPr>
          <p:cNvPicPr>
            <a:picLocks noChangeAspect="1"/>
          </p:cNvPicPr>
          <p:nvPr/>
        </p:nvPicPr>
        <p:blipFill>
          <a:blip r:embed="rId3"/>
          <a:stretch>
            <a:fillRect/>
          </a:stretch>
        </p:blipFill>
        <p:spPr>
          <a:xfrm>
            <a:off x="6112833" y="2920058"/>
            <a:ext cx="5481509" cy="3425943"/>
          </a:xfrm>
          <a:prstGeom prst="rect">
            <a:avLst/>
          </a:prstGeom>
        </p:spPr>
      </p:pic>
      <p:pic>
        <p:nvPicPr>
          <p:cNvPr id="4" name="Content Placeholder 4" descr="Graphical user interface, application, website&#10;&#10;Description automatically generated">
            <a:extLst>
              <a:ext uri="{FF2B5EF4-FFF2-40B4-BE49-F238E27FC236}">
                <a16:creationId xmlns:a16="http://schemas.microsoft.com/office/drawing/2014/main" id="{48612AC9-D33B-2349-B7F2-76D430ACD42B}"/>
              </a:ext>
            </a:extLst>
          </p:cNvPr>
          <p:cNvPicPr>
            <a:picLocks noChangeAspect="1"/>
          </p:cNvPicPr>
          <p:nvPr/>
        </p:nvPicPr>
        <p:blipFill>
          <a:blip r:embed="rId4"/>
          <a:stretch>
            <a:fillRect/>
          </a:stretch>
        </p:blipFill>
        <p:spPr>
          <a:xfrm>
            <a:off x="226208" y="2894075"/>
            <a:ext cx="5523082" cy="3451926"/>
          </a:xfrm>
          <a:prstGeom prst="rect">
            <a:avLst/>
          </a:prstGeom>
        </p:spPr>
      </p:pic>
      <p:sp>
        <p:nvSpPr>
          <p:cNvPr id="17" name="Left Arrow 16">
            <a:extLst>
              <a:ext uri="{FF2B5EF4-FFF2-40B4-BE49-F238E27FC236}">
                <a16:creationId xmlns:a16="http://schemas.microsoft.com/office/drawing/2014/main" id="{DB9CB743-9088-9A43-A069-3D36744B4539}"/>
              </a:ext>
            </a:extLst>
          </p:cNvPr>
          <p:cNvSpPr/>
          <p:nvPr/>
        </p:nvSpPr>
        <p:spPr>
          <a:xfrm rot="3683886">
            <a:off x="916464" y="4046134"/>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a:extLst>
              <a:ext uri="{FF2B5EF4-FFF2-40B4-BE49-F238E27FC236}">
                <a16:creationId xmlns:a16="http://schemas.microsoft.com/office/drawing/2014/main" id="{B74D1E36-B035-7F48-AAC8-598DDD1F597A}"/>
              </a:ext>
            </a:extLst>
          </p:cNvPr>
          <p:cNvSpPr/>
          <p:nvPr/>
        </p:nvSpPr>
        <p:spPr>
          <a:xfrm rot="1384292" flipV="1">
            <a:off x="7043417" y="5309011"/>
            <a:ext cx="1083233" cy="264622"/>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3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276B-B814-594E-BDAC-06A5FE6FA135}"/>
              </a:ext>
            </a:extLst>
          </p:cNvPr>
          <p:cNvSpPr>
            <a:spLocks noGrp="1"/>
          </p:cNvSpPr>
          <p:nvPr>
            <p:ph type="title"/>
          </p:nvPr>
        </p:nvSpPr>
        <p:spPr>
          <a:xfrm>
            <a:off x="7145654" y="991443"/>
            <a:ext cx="4646295" cy="1087819"/>
          </a:xfrm>
        </p:spPr>
        <p:txBody>
          <a:bodyPr anchor="b">
            <a:normAutofit/>
          </a:bodyPr>
          <a:lstStyle/>
          <a:p>
            <a:r>
              <a:rPr lang="en-US" sz="3400" dirty="0"/>
              <a:t>Forgot Password (Option 1-Preferred)</a:t>
            </a:r>
          </a:p>
        </p:txBody>
      </p:sp>
      <p:pic>
        <p:nvPicPr>
          <p:cNvPr id="5" name="Content Placeholder 4" descr="Graphical user interface, text, application&#10;&#10;Description automatically generated">
            <a:extLst>
              <a:ext uri="{FF2B5EF4-FFF2-40B4-BE49-F238E27FC236}">
                <a16:creationId xmlns:a16="http://schemas.microsoft.com/office/drawing/2014/main" id="{7F9C594F-0AD4-F447-B7DB-E1859C91A726}"/>
              </a:ext>
            </a:extLst>
          </p:cNvPr>
          <p:cNvPicPr>
            <a:picLocks noChangeAspect="1"/>
          </p:cNvPicPr>
          <p:nvPr/>
        </p:nvPicPr>
        <p:blipFill rotWithShape="1">
          <a:blip r:embed="rId3"/>
          <a:srcRect l="20934" r="18112"/>
          <a:stretch/>
        </p:blipFill>
        <p:spPr>
          <a:xfrm>
            <a:off x="57169" y="0"/>
            <a:ext cx="6688434" cy="6858000"/>
          </a:xfrm>
          <a:prstGeom prst="rect">
            <a:avLst/>
          </a:prstGeom>
        </p:spPr>
      </p:pic>
      <p:sp>
        <p:nvSpPr>
          <p:cNvPr id="9" name="Content Placeholder 8">
            <a:extLst>
              <a:ext uri="{FF2B5EF4-FFF2-40B4-BE49-F238E27FC236}">
                <a16:creationId xmlns:a16="http://schemas.microsoft.com/office/drawing/2014/main" id="{A0B8FE9D-CC4E-42D9-BB09-98EDF4F0DAAC}"/>
              </a:ext>
            </a:extLst>
          </p:cNvPr>
          <p:cNvSpPr>
            <a:spLocks noGrp="1"/>
          </p:cNvSpPr>
          <p:nvPr>
            <p:ph idx="1"/>
          </p:nvPr>
        </p:nvSpPr>
        <p:spPr>
          <a:xfrm>
            <a:off x="7145654" y="2178424"/>
            <a:ext cx="4646295" cy="3998539"/>
          </a:xfrm>
        </p:spPr>
        <p:txBody>
          <a:bodyPr>
            <a:normAutofit/>
          </a:bodyPr>
          <a:lstStyle/>
          <a:p>
            <a:pPr marL="0" indent="0">
              <a:buNone/>
            </a:pPr>
            <a:r>
              <a:rPr lang="en-US" sz="1700" b="1" dirty="0">
                <a:solidFill>
                  <a:srgbClr val="00B0F0"/>
                </a:solidFill>
              </a:rPr>
              <a:t>“I’ve Forgotten my Username/Password” Feature</a:t>
            </a:r>
          </a:p>
          <a:p>
            <a:r>
              <a:rPr lang="en-US" sz="1700" dirty="0"/>
              <a:t>If a user forgets their password, please have them utilize the ”I’ve forgotten my username/password” feature and system will email them a link to reset</a:t>
            </a:r>
          </a:p>
          <a:p>
            <a:r>
              <a:rPr lang="en-US" sz="1700" dirty="0"/>
              <a:t>They must know their username however to use this feature.  If they don’t remember their username, then you can go to their profile to obtain their username and simply tell them </a:t>
            </a:r>
          </a:p>
          <a:p>
            <a:r>
              <a:rPr lang="en-US" sz="1700" dirty="0"/>
              <a:t>They must also have an accessible email </a:t>
            </a:r>
          </a:p>
        </p:txBody>
      </p:sp>
      <p:sp>
        <p:nvSpPr>
          <p:cNvPr id="15" name="Left Arrow 14">
            <a:extLst>
              <a:ext uri="{FF2B5EF4-FFF2-40B4-BE49-F238E27FC236}">
                <a16:creationId xmlns:a16="http://schemas.microsoft.com/office/drawing/2014/main" id="{C3ADF9A1-BE15-A040-8EC3-123421BAC7A6}"/>
              </a:ext>
            </a:extLst>
          </p:cNvPr>
          <p:cNvSpPr/>
          <p:nvPr/>
        </p:nvSpPr>
        <p:spPr>
          <a:xfrm rot="3683886">
            <a:off x="4212010" y="3639787"/>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57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D25359-FF9A-3D4E-B71D-E332FB171842}"/>
              </a:ext>
            </a:extLst>
          </p:cNvPr>
          <p:cNvSpPr>
            <a:spLocks noGrp="1"/>
          </p:cNvSpPr>
          <p:nvPr>
            <p:ph type="title"/>
          </p:nvPr>
        </p:nvSpPr>
        <p:spPr>
          <a:xfrm>
            <a:off x="7938533" y="978619"/>
            <a:ext cx="3404594" cy="1106424"/>
          </a:xfrm>
        </p:spPr>
        <p:txBody>
          <a:bodyPr>
            <a:normAutofit/>
          </a:bodyPr>
          <a:lstStyle/>
          <a:p>
            <a:r>
              <a:rPr lang="en-US" sz="2800"/>
              <a:t>Forgot Password (Option 2)</a:t>
            </a:r>
          </a:p>
        </p:txBody>
      </p:sp>
      <p:pic>
        <p:nvPicPr>
          <p:cNvPr id="4" name="Picture 3" descr="A screenshot of a computer&#10;&#10;Description automatically generated with medium confidence">
            <a:extLst>
              <a:ext uri="{FF2B5EF4-FFF2-40B4-BE49-F238E27FC236}">
                <a16:creationId xmlns:a16="http://schemas.microsoft.com/office/drawing/2014/main" id="{69F12F53-4EA0-2F49-A6EE-6CCCF181D3D2}"/>
              </a:ext>
            </a:extLst>
          </p:cNvPr>
          <p:cNvPicPr>
            <a:picLocks noChangeAspect="1"/>
          </p:cNvPicPr>
          <p:nvPr/>
        </p:nvPicPr>
        <p:blipFill rotWithShape="1">
          <a:blip r:embed="rId3"/>
          <a:srcRect r="2" b="1653"/>
          <a:stretch/>
        </p:blipFill>
        <p:spPr>
          <a:xfrm>
            <a:off x="411480" y="633620"/>
            <a:ext cx="6647688" cy="5495924"/>
          </a:xfrm>
          <a:prstGeom prst="rect">
            <a:avLst/>
          </a:prstGeom>
        </p:spPr>
      </p:pic>
      <p:sp>
        <p:nvSpPr>
          <p:cNvPr id="44" name="Rectangle 43">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8">
            <a:extLst>
              <a:ext uri="{FF2B5EF4-FFF2-40B4-BE49-F238E27FC236}">
                <a16:creationId xmlns:a16="http://schemas.microsoft.com/office/drawing/2014/main" id="{1E813A7C-A864-4FDF-B0DE-F21F45DC8D8C}"/>
              </a:ext>
            </a:extLst>
          </p:cNvPr>
          <p:cNvSpPr>
            <a:spLocks noGrp="1"/>
          </p:cNvSpPr>
          <p:nvPr>
            <p:ph idx="1"/>
          </p:nvPr>
        </p:nvSpPr>
        <p:spPr>
          <a:xfrm>
            <a:off x="7938532" y="2252870"/>
            <a:ext cx="3404594" cy="3557016"/>
          </a:xfrm>
        </p:spPr>
        <p:txBody>
          <a:bodyPr>
            <a:normAutofit/>
          </a:bodyPr>
          <a:lstStyle/>
          <a:p>
            <a:pPr marL="0" indent="0">
              <a:buNone/>
            </a:pPr>
            <a:r>
              <a:rPr lang="en-US" sz="1700" b="1"/>
              <a:t>“Send Reset Email Link”</a:t>
            </a:r>
          </a:p>
          <a:p>
            <a:r>
              <a:rPr lang="en-US" sz="1700"/>
              <a:t>While in an Employee’s Profile, Click on ”Options”, then “Reset Password”</a:t>
            </a:r>
          </a:p>
        </p:txBody>
      </p:sp>
      <p:sp>
        <p:nvSpPr>
          <p:cNvPr id="12" name="Left Arrow 11">
            <a:extLst>
              <a:ext uri="{FF2B5EF4-FFF2-40B4-BE49-F238E27FC236}">
                <a16:creationId xmlns:a16="http://schemas.microsoft.com/office/drawing/2014/main" id="{2B974148-2141-4845-B158-CB0821540D86}"/>
              </a:ext>
            </a:extLst>
          </p:cNvPr>
          <p:cNvSpPr/>
          <p:nvPr/>
        </p:nvSpPr>
        <p:spPr>
          <a:xfrm rot="8227409">
            <a:off x="4915432" y="4941220"/>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47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5359-FF9A-3D4E-B71D-E332FB171842}"/>
              </a:ext>
            </a:extLst>
          </p:cNvPr>
          <p:cNvSpPr>
            <a:spLocks noGrp="1"/>
          </p:cNvSpPr>
          <p:nvPr>
            <p:ph type="title"/>
          </p:nvPr>
        </p:nvSpPr>
        <p:spPr>
          <a:xfrm>
            <a:off x="7938533" y="978619"/>
            <a:ext cx="3404594" cy="1106424"/>
          </a:xfrm>
        </p:spPr>
        <p:txBody>
          <a:bodyPr>
            <a:normAutofit/>
          </a:bodyPr>
          <a:lstStyle/>
          <a:p>
            <a:r>
              <a:rPr lang="en-US" sz="2800" dirty="0"/>
              <a:t>Forgot Password (Option 2)</a:t>
            </a:r>
          </a:p>
        </p:txBody>
      </p:sp>
      <p:sp>
        <p:nvSpPr>
          <p:cNvPr id="24" name="Content Placeholder 8">
            <a:extLst>
              <a:ext uri="{FF2B5EF4-FFF2-40B4-BE49-F238E27FC236}">
                <a16:creationId xmlns:a16="http://schemas.microsoft.com/office/drawing/2014/main" id="{1E813A7C-A864-4FDF-B0DE-F21F45DC8D8C}"/>
              </a:ext>
            </a:extLst>
          </p:cNvPr>
          <p:cNvSpPr>
            <a:spLocks noGrp="1"/>
          </p:cNvSpPr>
          <p:nvPr>
            <p:ph idx="1"/>
          </p:nvPr>
        </p:nvSpPr>
        <p:spPr>
          <a:xfrm>
            <a:off x="7938532" y="2252870"/>
            <a:ext cx="3843892" cy="3876674"/>
          </a:xfrm>
        </p:spPr>
        <p:txBody>
          <a:bodyPr>
            <a:normAutofit fontScale="85000" lnSpcReduction="10000"/>
          </a:bodyPr>
          <a:lstStyle/>
          <a:p>
            <a:pPr marL="0" indent="0">
              <a:buNone/>
            </a:pPr>
            <a:r>
              <a:rPr lang="en-US" sz="1700" b="1" dirty="0">
                <a:solidFill>
                  <a:srgbClr val="00B0F0"/>
                </a:solidFill>
              </a:rPr>
              <a:t>“Send Reset Email Link”</a:t>
            </a:r>
          </a:p>
          <a:p>
            <a:r>
              <a:rPr lang="en-US" sz="1700" dirty="0"/>
              <a:t>You can assist an employee reset their password by simply sending them an email link with a hyperlink that requires them to reset their password themselves and simultaneously gives them their Username</a:t>
            </a:r>
          </a:p>
          <a:p>
            <a:r>
              <a:rPr lang="en-US" sz="1700" dirty="0"/>
              <a:t>Keep in mind the hyperlink expires after 24 hours making this option very time sensitive</a:t>
            </a:r>
          </a:p>
          <a:p>
            <a:r>
              <a:rPr lang="en-US" sz="1700" dirty="0"/>
              <a:t>The “Reset Password” manual feature on right is not recommended as the employee will still have to reset their password themselves (this is obsolete)</a:t>
            </a:r>
          </a:p>
        </p:txBody>
      </p:sp>
      <p:pic>
        <p:nvPicPr>
          <p:cNvPr id="7" name="Picture 6" descr="Graphical user interface, application&#10;&#10;Description automatically generated">
            <a:extLst>
              <a:ext uri="{FF2B5EF4-FFF2-40B4-BE49-F238E27FC236}">
                <a16:creationId xmlns:a16="http://schemas.microsoft.com/office/drawing/2014/main" id="{44C859F5-960C-E640-A13F-006E2E4BAA3F}"/>
              </a:ext>
            </a:extLst>
          </p:cNvPr>
          <p:cNvPicPr>
            <a:picLocks noChangeAspect="1"/>
          </p:cNvPicPr>
          <p:nvPr/>
        </p:nvPicPr>
        <p:blipFill>
          <a:blip r:embed="rId3"/>
          <a:stretch>
            <a:fillRect/>
          </a:stretch>
        </p:blipFill>
        <p:spPr>
          <a:xfrm>
            <a:off x="409576" y="633619"/>
            <a:ext cx="6862140" cy="5495925"/>
          </a:xfrm>
          <a:prstGeom prst="rect">
            <a:avLst/>
          </a:prstGeom>
        </p:spPr>
      </p:pic>
      <p:sp>
        <p:nvSpPr>
          <p:cNvPr id="9" name="Oval 8">
            <a:extLst>
              <a:ext uri="{FF2B5EF4-FFF2-40B4-BE49-F238E27FC236}">
                <a16:creationId xmlns:a16="http://schemas.microsoft.com/office/drawing/2014/main" id="{A8482538-F07E-9149-BFF0-D4EAA735E1A8}"/>
              </a:ext>
            </a:extLst>
          </p:cNvPr>
          <p:cNvSpPr/>
          <p:nvPr/>
        </p:nvSpPr>
        <p:spPr>
          <a:xfrm>
            <a:off x="635203" y="2752361"/>
            <a:ext cx="3205443" cy="3057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ABADF6F-C1B4-EB42-9C72-05514F20D67B}"/>
              </a:ext>
            </a:extLst>
          </p:cNvPr>
          <p:cNvCxnSpPr/>
          <p:nvPr/>
        </p:nvCxnSpPr>
        <p:spPr>
          <a:xfrm>
            <a:off x="4047067" y="3429000"/>
            <a:ext cx="2794000" cy="23808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2E6C5F4-B2D4-254E-8032-3A6AD623E987}"/>
              </a:ext>
            </a:extLst>
          </p:cNvPr>
          <p:cNvCxnSpPr/>
          <p:nvPr/>
        </p:nvCxnSpPr>
        <p:spPr>
          <a:xfrm flipH="1">
            <a:off x="4047067" y="3429000"/>
            <a:ext cx="2658533" cy="23808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6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CCAFB-DF33-7147-9497-E10B1C03097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D7F176E-6D9D-9541-8BD8-67AB2C349383}"/>
              </a:ext>
            </a:extLst>
          </p:cNvPr>
          <p:cNvSpPr>
            <a:spLocks noGrp="1"/>
          </p:cNvSpPr>
          <p:nvPr>
            <p:ph idx="1"/>
          </p:nvPr>
        </p:nvSpPr>
        <p:spPr/>
        <p:txBody>
          <a:bodyPr/>
          <a:lstStyle/>
          <a:p>
            <a:pPr marL="0" indent="0">
              <a:buNone/>
            </a:pPr>
            <a:r>
              <a:rPr lang="en-US" dirty="0"/>
              <a:t>Team Lead Capabilities and Information</a:t>
            </a:r>
          </a:p>
          <a:p>
            <a:pPr lvl="1"/>
            <a:r>
              <a:rPr lang="en-US" dirty="0"/>
              <a:t>Managing Employee Access/Information</a:t>
            </a:r>
          </a:p>
          <a:p>
            <a:pPr lvl="2"/>
            <a:r>
              <a:rPr lang="en-US" dirty="0"/>
              <a:t>Adding an Employee</a:t>
            </a:r>
          </a:p>
          <a:p>
            <a:pPr lvl="3"/>
            <a:r>
              <a:rPr lang="en-US" dirty="0"/>
              <a:t>Team Structure/Course Assignments &amp; Fundamentals</a:t>
            </a:r>
          </a:p>
          <a:p>
            <a:pPr lvl="2"/>
            <a:r>
              <a:rPr lang="en-US" dirty="0"/>
              <a:t>Deactivating an Employee</a:t>
            </a:r>
          </a:p>
          <a:p>
            <a:pPr lvl="2"/>
            <a:r>
              <a:rPr lang="en-US" dirty="0"/>
              <a:t>Username/Password Management</a:t>
            </a:r>
          </a:p>
          <a:p>
            <a:pPr lvl="1"/>
            <a:r>
              <a:rPr lang="en-US" dirty="0"/>
              <a:t>Compliance Reports</a:t>
            </a:r>
          </a:p>
        </p:txBody>
      </p:sp>
    </p:spTree>
    <p:extLst>
      <p:ext uri="{BB962C8B-B14F-4D97-AF65-F5344CB8AC3E}">
        <p14:creationId xmlns:p14="http://schemas.microsoft.com/office/powerpoint/2010/main" val="1302114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9DFF76-14CA-724F-94E7-CFF2695B5857}"/>
              </a:ext>
            </a:extLst>
          </p:cNvPr>
          <p:cNvSpPr>
            <a:spLocks noGrp="1"/>
          </p:cNvSpPr>
          <p:nvPr>
            <p:ph type="title"/>
          </p:nvPr>
        </p:nvSpPr>
        <p:spPr>
          <a:xfrm>
            <a:off x="7938533" y="978619"/>
            <a:ext cx="3404594" cy="1106424"/>
          </a:xfrm>
        </p:spPr>
        <p:txBody>
          <a:bodyPr>
            <a:normAutofit/>
          </a:bodyPr>
          <a:lstStyle/>
          <a:p>
            <a:r>
              <a:rPr lang="en-US" sz="2600" dirty="0"/>
              <a:t>Employee Profile </a:t>
            </a:r>
          </a:p>
        </p:txBody>
      </p:sp>
      <p:pic>
        <p:nvPicPr>
          <p:cNvPr id="5" name="Content Placeholder 4" descr="Graphical user interface&#10;&#10;Description automatically generated">
            <a:extLst>
              <a:ext uri="{FF2B5EF4-FFF2-40B4-BE49-F238E27FC236}">
                <a16:creationId xmlns:a16="http://schemas.microsoft.com/office/drawing/2014/main" id="{1F2BA9ED-824C-0349-93B6-82A8F5546F2B}"/>
              </a:ext>
            </a:extLst>
          </p:cNvPr>
          <p:cNvPicPr>
            <a:picLocks noChangeAspect="1"/>
          </p:cNvPicPr>
          <p:nvPr/>
        </p:nvPicPr>
        <p:blipFill>
          <a:blip r:embed="rId3"/>
          <a:stretch>
            <a:fillRect/>
          </a:stretch>
        </p:blipFill>
        <p:spPr>
          <a:xfrm>
            <a:off x="411480" y="633619"/>
            <a:ext cx="6647688" cy="5495925"/>
          </a:xfrm>
          <a:prstGeom prst="rect">
            <a:avLst/>
          </a:prstGeom>
        </p:spPr>
      </p:pic>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279CCF5-6180-44C0-82FE-27E2972F98D0}"/>
              </a:ext>
            </a:extLst>
          </p:cNvPr>
          <p:cNvSpPr>
            <a:spLocks noGrp="1"/>
          </p:cNvSpPr>
          <p:nvPr>
            <p:ph idx="1"/>
          </p:nvPr>
        </p:nvSpPr>
        <p:spPr>
          <a:xfrm>
            <a:off x="7938532" y="2252870"/>
            <a:ext cx="3404594" cy="3557016"/>
          </a:xfrm>
        </p:spPr>
        <p:txBody>
          <a:bodyPr>
            <a:normAutofit/>
          </a:bodyPr>
          <a:lstStyle/>
          <a:p>
            <a:r>
              <a:rPr lang="en-US" sz="1700" dirty="0"/>
              <a:t>Each employee has a profile containing important information</a:t>
            </a:r>
          </a:p>
          <a:p>
            <a:r>
              <a:rPr lang="en-US" sz="1700" dirty="0"/>
              <a:t>As a Team Lead, you may find the need to “edit” an employee’s profile information e.g. name, email address, username, others</a:t>
            </a:r>
          </a:p>
          <a:p>
            <a:r>
              <a:rPr lang="en-US" sz="1700" dirty="0"/>
              <a:t>Click on “View Learner”</a:t>
            </a:r>
          </a:p>
        </p:txBody>
      </p:sp>
      <p:sp>
        <p:nvSpPr>
          <p:cNvPr id="11" name="Left Arrow 10">
            <a:extLst>
              <a:ext uri="{FF2B5EF4-FFF2-40B4-BE49-F238E27FC236}">
                <a16:creationId xmlns:a16="http://schemas.microsoft.com/office/drawing/2014/main" id="{E2644489-E0BF-7644-B62B-E32DF399BE04}"/>
              </a:ext>
            </a:extLst>
          </p:cNvPr>
          <p:cNvSpPr/>
          <p:nvPr/>
        </p:nvSpPr>
        <p:spPr>
          <a:xfrm rot="8602376">
            <a:off x="4849056" y="4925316"/>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46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F67CCA-3785-3447-84C6-8A4F65350189}"/>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a:t>Employee Profile</a:t>
            </a:r>
          </a:p>
        </p:txBody>
      </p:sp>
      <p:sp>
        <p:nvSpPr>
          <p:cNvPr id="9" name="Content Placeholder 8">
            <a:extLst>
              <a:ext uri="{FF2B5EF4-FFF2-40B4-BE49-F238E27FC236}">
                <a16:creationId xmlns:a16="http://schemas.microsoft.com/office/drawing/2014/main" id="{4681158F-D0B8-4B88-B8AA-3032B1E5E3FF}"/>
              </a:ext>
            </a:extLst>
          </p:cNvPr>
          <p:cNvSpPr>
            <a:spLocks noGrp="1"/>
          </p:cNvSpPr>
          <p:nvPr>
            <p:ph idx="1"/>
          </p:nvPr>
        </p:nvSpPr>
        <p:spPr>
          <a:xfrm>
            <a:off x="6382512" y="498698"/>
            <a:ext cx="4940808" cy="1185353"/>
          </a:xfrm>
        </p:spPr>
        <p:txBody>
          <a:bodyPr vert="horz" lIns="91440" tIns="45720" rIns="91440" bIns="45720" rtlCol="0" anchor="ctr">
            <a:normAutofit fontScale="77500" lnSpcReduction="20000"/>
          </a:bodyPr>
          <a:lstStyle/>
          <a:p>
            <a:r>
              <a:rPr lang="en-US" sz="2200" dirty="0"/>
              <a:t>To edit an employee’s profile information, click on the blue edit “pencil”</a:t>
            </a:r>
          </a:p>
          <a:p>
            <a:r>
              <a:rPr lang="en-US" sz="2200" dirty="0"/>
              <a:t>Make changes and click “save”</a:t>
            </a:r>
          </a:p>
        </p:txBody>
      </p:sp>
      <p:sp>
        <p:nvSpPr>
          <p:cNvPr id="23" name="Rectangle 2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Graphical user interface, application&#10;&#10;Description automatically generated">
            <a:extLst>
              <a:ext uri="{FF2B5EF4-FFF2-40B4-BE49-F238E27FC236}">
                <a16:creationId xmlns:a16="http://schemas.microsoft.com/office/drawing/2014/main" id="{CF826F30-B6EB-8944-8626-C0BA725EB0CF}"/>
              </a:ext>
            </a:extLst>
          </p:cNvPr>
          <p:cNvPicPr>
            <a:picLocks noChangeAspect="1"/>
          </p:cNvPicPr>
          <p:nvPr/>
        </p:nvPicPr>
        <p:blipFill>
          <a:blip r:embed="rId3"/>
          <a:stretch>
            <a:fillRect/>
          </a:stretch>
        </p:blipFill>
        <p:spPr>
          <a:xfrm>
            <a:off x="549058" y="2496860"/>
            <a:ext cx="5431536" cy="339471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975AA1A9-CC0D-9D4D-9B94-1E22CD9BDAFD}"/>
              </a:ext>
            </a:extLst>
          </p:cNvPr>
          <p:cNvPicPr>
            <a:picLocks noChangeAspect="1"/>
          </p:cNvPicPr>
          <p:nvPr/>
        </p:nvPicPr>
        <p:blipFill>
          <a:blip r:embed="rId4"/>
          <a:stretch>
            <a:fillRect/>
          </a:stretch>
        </p:blipFill>
        <p:spPr>
          <a:xfrm>
            <a:off x="6211408" y="2491846"/>
            <a:ext cx="5431536" cy="3394710"/>
          </a:xfrm>
          <a:prstGeom prst="rect">
            <a:avLst/>
          </a:prstGeom>
        </p:spPr>
      </p:pic>
      <p:sp>
        <p:nvSpPr>
          <p:cNvPr id="10" name="Left Arrow 9">
            <a:extLst>
              <a:ext uri="{FF2B5EF4-FFF2-40B4-BE49-F238E27FC236}">
                <a16:creationId xmlns:a16="http://schemas.microsoft.com/office/drawing/2014/main" id="{D7D00E7E-2D57-8445-BE22-C4C030040BA3}"/>
              </a:ext>
            </a:extLst>
          </p:cNvPr>
          <p:cNvSpPr/>
          <p:nvPr/>
        </p:nvSpPr>
        <p:spPr>
          <a:xfrm rot="3069270">
            <a:off x="3775629" y="4548518"/>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616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46D1-DDB2-7545-B223-ED67F4565F73}"/>
              </a:ext>
            </a:extLst>
          </p:cNvPr>
          <p:cNvSpPr>
            <a:spLocks noGrp="1"/>
          </p:cNvSpPr>
          <p:nvPr>
            <p:ph type="title"/>
          </p:nvPr>
        </p:nvSpPr>
        <p:spPr/>
        <p:txBody>
          <a:bodyPr/>
          <a:lstStyle/>
          <a:p>
            <a:r>
              <a:rPr lang="en-US" dirty="0"/>
              <a:t>Other Helpful Information</a:t>
            </a:r>
          </a:p>
        </p:txBody>
      </p:sp>
      <p:sp>
        <p:nvSpPr>
          <p:cNvPr id="3" name="Content Placeholder 2">
            <a:extLst>
              <a:ext uri="{FF2B5EF4-FFF2-40B4-BE49-F238E27FC236}">
                <a16:creationId xmlns:a16="http://schemas.microsoft.com/office/drawing/2014/main" id="{80774B02-6C46-7744-9C3F-4F7D15B36AAD}"/>
              </a:ext>
            </a:extLst>
          </p:cNvPr>
          <p:cNvSpPr>
            <a:spLocks noGrp="1"/>
          </p:cNvSpPr>
          <p:nvPr>
            <p:ph idx="1"/>
          </p:nvPr>
        </p:nvSpPr>
        <p:spPr/>
        <p:txBody>
          <a:bodyPr>
            <a:normAutofit fontScale="85000" lnSpcReduction="20000"/>
          </a:bodyPr>
          <a:lstStyle/>
          <a:p>
            <a:pPr marL="285750" indent="-285750"/>
            <a:r>
              <a:rPr lang="en-US" sz="2200" dirty="0"/>
              <a:t>Course Semantics (2 parts):	</a:t>
            </a:r>
          </a:p>
          <a:p>
            <a:pPr marL="742950" lvl="1" indent="-285750"/>
            <a:r>
              <a:rPr lang="en-US" sz="1800" dirty="0"/>
              <a:t>Review Material</a:t>
            </a:r>
          </a:p>
          <a:p>
            <a:pPr marL="742950" lvl="1" indent="-285750"/>
            <a:r>
              <a:rPr lang="en-US" sz="1800" dirty="0"/>
              <a:t>Assessment</a:t>
            </a:r>
          </a:p>
          <a:p>
            <a:pPr marL="285750" indent="-285750"/>
            <a:r>
              <a:rPr lang="en-US" sz="2200" dirty="0"/>
              <a:t>Certificate of Completion</a:t>
            </a:r>
          </a:p>
          <a:p>
            <a:pPr marL="285750" indent="-285750"/>
            <a:r>
              <a:rPr lang="en-US" sz="2200" dirty="0"/>
              <a:t>365-day timers</a:t>
            </a:r>
          </a:p>
          <a:p>
            <a:pPr marL="285750" indent="-285750"/>
            <a:r>
              <a:rPr lang="en-US" sz="2200" dirty="0"/>
              <a:t>Course Reminders (30 days prior to compliance expiration)</a:t>
            </a:r>
          </a:p>
          <a:p>
            <a:pPr marL="285750" indent="-285750"/>
            <a:r>
              <a:rPr lang="en-US" sz="2200" dirty="0"/>
              <a:t>Automatic Re-assignment of Courses 30 days from compliance expiration</a:t>
            </a:r>
          </a:p>
          <a:p>
            <a:pPr marL="285750" indent="-285750"/>
            <a:r>
              <a:rPr lang="en-US" sz="2200" dirty="0"/>
              <a:t>Cannot retake courses again until re-assigned 30 days prior to expiration</a:t>
            </a:r>
          </a:p>
          <a:p>
            <a:pPr marL="285750" indent="-285750"/>
            <a:r>
              <a:rPr lang="en-US" sz="2200" dirty="0"/>
              <a:t>Non-Compliant after 365 days</a:t>
            </a:r>
          </a:p>
          <a:p>
            <a:pPr marL="285750" indent="-285750"/>
            <a:r>
              <a:rPr lang="en-US" sz="2200" dirty="0"/>
              <a:t>Email reminders monthly (3 mos. Only)</a:t>
            </a:r>
          </a:p>
          <a:p>
            <a:pPr marL="0" indent="0">
              <a:buNone/>
            </a:pPr>
            <a:endParaRPr lang="en-US" dirty="0"/>
          </a:p>
        </p:txBody>
      </p:sp>
    </p:spTree>
    <p:extLst>
      <p:ext uri="{BB962C8B-B14F-4D97-AF65-F5344CB8AC3E}">
        <p14:creationId xmlns:p14="http://schemas.microsoft.com/office/powerpoint/2010/main" val="1113099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5C77F1-F52B-A948-8CA3-10BE043C4949}"/>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5" name="Content Placeholder 4" descr="Graphical user interface, application, website&#10;&#10;Description automatically generated">
            <a:extLst>
              <a:ext uri="{FF2B5EF4-FFF2-40B4-BE49-F238E27FC236}">
                <a16:creationId xmlns:a16="http://schemas.microsoft.com/office/drawing/2014/main" id="{3D6CF52E-A11B-B045-8706-F128D761C31E}"/>
              </a:ext>
            </a:extLst>
          </p:cNvPr>
          <p:cNvPicPr>
            <a:picLocks noChangeAspect="1"/>
          </p:cNvPicPr>
          <p:nvPr/>
        </p:nvPicPr>
        <p:blipFill>
          <a:blip r:embed="rId3"/>
          <a:stretch>
            <a:fillRect/>
          </a:stretch>
        </p:blipFill>
        <p:spPr>
          <a:xfrm>
            <a:off x="411480" y="633619"/>
            <a:ext cx="6647688" cy="5495925"/>
          </a:xfrm>
          <a:prstGeom prst="rect">
            <a:avLst/>
          </a:prstGeom>
        </p:spPr>
      </p:pic>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7313CAF0-F6C4-4BDB-BCF4-22562A66D877}"/>
              </a:ext>
            </a:extLst>
          </p:cNvPr>
          <p:cNvSpPr>
            <a:spLocks noGrp="1"/>
          </p:cNvSpPr>
          <p:nvPr>
            <p:ph idx="1"/>
          </p:nvPr>
        </p:nvSpPr>
        <p:spPr>
          <a:xfrm>
            <a:off x="7938532" y="2252870"/>
            <a:ext cx="3404594" cy="3557016"/>
          </a:xfrm>
        </p:spPr>
        <p:txBody>
          <a:bodyPr>
            <a:normAutofit/>
          </a:bodyPr>
          <a:lstStyle/>
          <a:p>
            <a:r>
              <a:rPr lang="en-US" sz="1700" dirty="0"/>
              <a:t>As a Team Lead, you have access to a variety of Reports that will help you monitor and manage your employee’s completion of OSHA-required training</a:t>
            </a:r>
          </a:p>
          <a:p>
            <a:r>
              <a:rPr lang="en-US" sz="1700" dirty="0"/>
              <a:t>Click on “Reports”</a:t>
            </a:r>
          </a:p>
        </p:txBody>
      </p:sp>
      <p:sp>
        <p:nvSpPr>
          <p:cNvPr id="11" name="Left Arrow 10">
            <a:extLst>
              <a:ext uri="{FF2B5EF4-FFF2-40B4-BE49-F238E27FC236}">
                <a16:creationId xmlns:a16="http://schemas.microsoft.com/office/drawing/2014/main" id="{9A87884E-32C8-4045-B69F-63C426430B44}"/>
              </a:ext>
            </a:extLst>
          </p:cNvPr>
          <p:cNvSpPr/>
          <p:nvPr/>
        </p:nvSpPr>
        <p:spPr>
          <a:xfrm rot="2716481">
            <a:off x="2114077" y="2085168"/>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071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5" name="Content Placeholder 4" descr="Graphical user interface, application&#10;&#10;Description automatically generated">
            <a:extLst>
              <a:ext uri="{FF2B5EF4-FFF2-40B4-BE49-F238E27FC236}">
                <a16:creationId xmlns:a16="http://schemas.microsoft.com/office/drawing/2014/main" id="{EB0B6756-6799-1943-9804-E333CE97008E}"/>
              </a:ext>
            </a:extLst>
          </p:cNvPr>
          <p:cNvPicPr>
            <a:picLocks noChangeAspect="1"/>
          </p:cNvPicPr>
          <p:nvPr/>
        </p:nvPicPr>
        <p:blipFill>
          <a:blip r:embed="rId3"/>
          <a:stretch>
            <a:fillRect/>
          </a:stretch>
        </p:blipFill>
        <p:spPr>
          <a:xfrm>
            <a:off x="395673" y="633618"/>
            <a:ext cx="6647688" cy="5495925"/>
          </a:xfrm>
          <a:prstGeom prst="rect">
            <a:avLst/>
          </a:prstGeom>
        </p:spPr>
      </p:pic>
      <p:sp>
        <p:nvSpPr>
          <p:cNvPr id="9" name="Content Placeholder 8">
            <a:extLst>
              <a:ext uri="{FF2B5EF4-FFF2-40B4-BE49-F238E27FC236}">
                <a16:creationId xmlns:a16="http://schemas.microsoft.com/office/drawing/2014/main" id="{1CE7E7B7-E672-4C75-89DA-EB70A6644A46}"/>
              </a:ext>
            </a:extLst>
          </p:cNvPr>
          <p:cNvSpPr>
            <a:spLocks noGrp="1"/>
          </p:cNvSpPr>
          <p:nvPr>
            <p:ph idx="1"/>
          </p:nvPr>
        </p:nvSpPr>
        <p:spPr>
          <a:xfrm>
            <a:off x="7938532" y="2252870"/>
            <a:ext cx="3404594" cy="3557016"/>
          </a:xfrm>
        </p:spPr>
        <p:txBody>
          <a:bodyPr>
            <a:normAutofit/>
          </a:bodyPr>
          <a:lstStyle/>
          <a:p>
            <a:r>
              <a:rPr lang="en-US" sz="1700" dirty="0"/>
              <a:t>“Quick Reports” – There are a variety of different types of reports you can generate and even have emailed to you on a regular basis.</a:t>
            </a:r>
          </a:p>
          <a:p>
            <a:r>
              <a:rPr lang="en-US" sz="1700" dirty="0"/>
              <a:t>We are going to show you a few of the most helpful reports at your disposal</a:t>
            </a:r>
          </a:p>
          <a:p>
            <a:r>
              <a:rPr lang="en-US" sz="1700" dirty="0"/>
              <a:t>Click on “People”</a:t>
            </a:r>
          </a:p>
        </p:txBody>
      </p:sp>
      <p:sp>
        <p:nvSpPr>
          <p:cNvPr id="6" name="Oval 5">
            <a:extLst>
              <a:ext uri="{FF2B5EF4-FFF2-40B4-BE49-F238E27FC236}">
                <a16:creationId xmlns:a16="http://schemas.microsoft.com/office/drawing/2014/main" id="{641ED8D5-AFA6-2D46-8728-7D9B1C303501}"/>
              </a:ext>
            </a:extLst>
          </p:cNvPr>
          <p:cNvSpPr/>
          <p:nvPr/>
        </p:nvSpPr>
        <p:spPr>
          <a:xfrm>
            <a:off x="3983647" y="2088305"/>
            <a:ext cx="3257550" cy="3721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extLst>
              <a:ext uri="{FF2B5EF4-FFF2-40B4-BE49-F238E27FC236}">
                <a16:creationId xmlns:a16="http://schemas.microsoft.com/office/drawing/2014/main" id="{C7511977-1A39-074F-BCB6-C81930CDD53D}"/>
              </a:ext>
            </a:extLst>
          </p:cNvPr>
          <p:cNvSpPr/>
          <p:nvPr/>
        </p:nvSpPr>
        <p:spPr>
          <a:xfrm rot="2716481">
            <a:off x="4906864" y="3505889"/>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32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4" name="Picture 3" descr="Graphical user interface, application, website&#10;&#10;Description automatically generated">
            <a:extLst>
              <a:ext uri="{FF2B5EF4-FFF2-40B4-BE49-F238E27FC236}">
                <a16:creationId xmlns:a16="http://schemas.microsoft.com/office/drawing/2014/main" id="{FF1FAA4A-0B79-1E48-B4C8-3EC0CEAC1A6A}"/>
              </a:ext>
            </a:extLst>
          </p:cNvPr>
          <p:cNvPicPr>
            <a:picLocks noChangeAspect="1"/>
          </p:cNvPicPr>
          <p:nvPr/>
        </p:nvPicPr>
        <p:blipFill>
          <a:blip r:embed="rId3"/>
          <a:stretch>
            <a:fillRect/>
          </a:stretch>
        </p:blipFill>
        <p:spPr>
          <a:xfrm>
            <a:off x="411480" y="633619"/>
            <a:ext cx="6647688" cy="5495925"/>
          </a:xfrm>
          <a:prstGeom prst="rect">
            <a:avLst/>
          </a:prstGeom>
        </p:spPr>
      </p:pic>
      <p:sp>
        <p:nvSpPr>
          <p:cNvPr id="27" name="Rectangle 26">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F9E3E1A8-A849-4D58-98EE-6B3192BE84C2}"/>
              </a:ext>
            </a:extLst>
          </p:cNvPr>
          <p:cNvSpPr>
            <a:spLocks noGrp="1"/>
          </p:cNvSpPr>
          <p:nvPr>
            <p:ph idx="1"/>
          </p:nvPr>
        </p:nvSpPr>
        <p:spPr>
          <a:xfrm>
            <a:off x="7938532" y="2252870"/>
            <a:ext cx="3404594" cy="3557016"/>
          </a:xfrm>
        </p:spPr>
        <p:txBody>
          <a:bodyPr>
            <a:normAutofit/>
          </a:bodyPr>
          <a:lstStyle/>
          <a:p>
            <a:r>
              <a:rPr lang="en-US" sz="1700" dirty="0"/>
              <a:t>Here you see the training status of all your employees i.e. Total Courses Assigned and % Complete</a:t>
            </a:r>
          </a:p>
          <a:p>
            <a:r>
              <a:rPr lang="en-US" sz="1700" dirty="0"/>
              <a:t>This is a quick way to see where everyone is at any given time</a:t>
            </a:r>
          </a:p>
          <a:p>
            <a:r>
              <a:rPr lang="en-US" sz="1700" dirty="0"/>
              <a:t>Click on an Employee and let’s look at more detail</a:t>
            </a:r>
          </a:p>
        </p:txBody>
      </p:sp>
      <p:sp>
        <p:nvSpPr>
          <p:cNvPr id="11" name="Left Arrow 10">
            <a:extLst>
              <a:ext uri="{FF2B5EF4-FFF2-40B4-BE49-F238E27FC236}">
                <a16:creationId xmlns:a16="http://schemas.microsoft.com/office/drawing/2014/main" id="{EFE49E65-89BF-4A49-BF54-E838D4F5D1EE}"/>
              </a:ext>
            </a:extLst>
          </p:cNvPr>
          <p:cNvSpPr/>
          <p:nvPr/>
        </p:nvSpPr>
        <p:spPr>
          <a:xfrm rot="2716481">
            <a:off x="1368533" y="5139358"/>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345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4" name="Picture 3" descr="Graphical user interface, application&#10;&#10;Description automatically generated">
            <a:extLst>
              <a:ext uri="{FF2B5EF4-FFF2-40B4-BE49-F238E27FC236}">
                <a16:creationId xmlns:a16="http://schemas.microsoft.com/office/drawing/2014/main" id="{581CC8DE-8DD8-E942-87C6-8452C89B5EE7}"/>
              </a:ext>
            </a:extLst>
          </p:cNvPr>
          <p:cNvPicPr>
            <a:picLocks noChangeAspect="1"/>
          </p:cNvPicPr>
          <p:nvPr/>
        </p:nvPicPr>
        <p:blipFill>
          <a:blip r:embed="rId3"/>
          <a:stretch>
            <a:fillRect/>
          </a:stretch>
        </p:blipFill>
        <p:spPr>
          <a:xfrm>
            <a:off x="411480" y="633619"/>
            <a:ext cx="6647688" cy="5495925"/>
          </a:xfrm>
          <a:prstGeom prst="rect">
            <a:avLst/>
          </a:prstGeom>
        </p:spPr>
      </p:pic>
      <p:sp>
        <p:nvSpPr>
          <p:cNvPr id="49" name="Rectangle 48">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E7CF59B5-982D-4ACD-821D-4475DF5ECB62}"/>
              </a:ext>
            </a:extLst>
          </p:cNvPr>
          <p:cNvSpPr>
            <a:spLocks noGrp="1"/>
          </p:cNvSpPr>
          <p:nvPr>
            <p:ph idx="1"/>
          </p:nvPr>
        </p:nvSpPr>
        <p:spPr>
          <a:xfrm>
            <a:off x="7938532" y="2252870"/>
            <a:ext cx="3404594" cy="3557016"/>
          </a:xfrm>
        </p:spPr>
        <p:txBody>
          <a:bodyPr>
            <a:normAutofit/>
          </a:bodyPr>
          <a:lstStyle/>
          <a:p>
            <a:r>
              <a:rPr lang="en-US" sz="1700" dirty="0"/>
              <a:t>More detailed information on the Employee can be seen here</a:t>
            </a:r>
          </a:p>
          <a:p>
            <a:r>
              <a:rPr lang="en-US" sz="1700" dirty="0"/>
              <a:t>You can see courses assigned to the employee and specific completion status of all their assigned courses</a:t>
            </a:r>
          </a:p>
          <a:p>
            <a:r>
              <a:rPr lang="en-US" sz="1700" dirty="0"/>
              <a:t>Filtering information you see……….Click on 3 Dot Icon</a:t>
            </a:r>
          </a:p>
        </p:txBody>
      </p:sp>
      <p:sp>
        <p:nvSpPr>
          <p:cNvPr id="24" name="Left Arrow 23">
            <a:extLst>
              <a:ext uri="{FF2B5EF4-FFF2-40B4-BE49-F238E27FC236}">
                <a16:creationId xmlns:a16="http://schemas.microsoft.com/office/drawing/2014/main" id="{DCEA00EA-1764-5F42-9002-5ECB65AE2A8A}"/>
              </a:ext>
            </a:extLst>
          </p:cNvPr>
          <p:cNvSpPr/>
          <p:nvPr/>
        </p:nvSpPr>
        <p:spPr>
          <a:xfrm rot="2716481">
            <a:off x="4335364" y="1717922"/>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403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5" name="Content Placeholder 4" descr="Graphical user interface, application&#10;&#10;Description automatically generated">
            <a:extLst>
              <a:ext uri="{FF2B5EF4-FFF2-40B4-BE49-F238E27FC236}">
                <a16:creationId xmlns:a16="http://schemas.microsoft.com/office/drawing/2014/main" id="{23A36712-BEC1-0841-B04A-8A16BC1012BC}"/>
              </a:ext>
            </a:extLst>
          </p:cNvPr>
          <p:cNvPicPr>
            <a:picLocks noChangeAspect="1"/>
          </p:cNvPicPr>
          <p:nvPr/>
        </p:nvPicPr>
        <p:blipFill>
          <a:blip r:embed="rId3"/>
          <a:stretch>
            <a:fillRect/>
          </a:stretch>
        </p:blipFill>
        <p:spPr>
          <a:xfrm>
            <a:off x="411480" y="633619"/>
            <a:ext cx="6647688" cy="5495925"/>
          </a:xfrm>
          <a:prstGeom prst="rect">
            <a:avLst/>
          </a:prstGeom>
        </p:spPr>
      </p:pic>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76E36D8-71F8-4EEC-B7E4-1460840893DE}"/>
              </a:ext>
            </a:extLst>
          </p:cNvPr>
          <p:cNvSpPr>
            <a:spLocks noGrp="1"/>
          </p:cNvSpPr>
          <p:nvPr>
            <p:ph idx="1"/>
          </p:nvPr>
        </p:nvSpPr>
        <p:spPr>
          <a:xfrm>
            <a:off x="7938532" y="2252870"/>
            <a:ext cx="3404594" cy="3557016"/>
          </a:xfrm>
        </p:spPr>
        <p:txBody>
          <a:bodyPr>
            <a:normAutofit/>
          </a:bodyPr>
          <a:lstStyle/>
          <a:p>
            <a:r>
              <a:rPr lang="en-US" sz="1700" dirty="0"/>
              <a:t>You can customize the specific types of information you want to see for a particular employee</a:t>
            </a:r>
          </a:p>
        </p:txBody>
      </p:sp>
    </p:spTree>
    <p:extLst>
      <p:ext uri="{BB962C8B-B14F-4D97-AF65-F5344CB8AC3E}">
        <p14:creationId xmlns:p14="http://schemas.microsoft.com/office/powerpoint/2010/main" val="320720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6654F8A8-B82A-4615-8C26-D8BBC0A816C9}"/>
              </a:ext>
            </a:extLst>
          </p:cNvPr>
          <p:cNvSpPr>
            <a:spLocks noGrp="1"/>
          </p:cNvSpPr>
          <p:nvPr>
            <p:ph idx="1"/>
          </p:nvPr>
        </p:nvSpPr>
        <p:spPr>
          <a:xfrm>
            <a:off x="7938532" y="2252870"/>
            <a:ext cx="3404594" cy="3557016"/>
          </a:xfrm>
        </p:spPr>
        <p:txBody>
          <a:bodyPr>
            <a:normAutofit/>
          </a:bodyPr>
          <a:lstStyle/>
          <a:p>
            <a:pPr marL="0" indent="0">
              <a:buNone/>
            </a:pPr>
            <a:r>
              <a:rPr lang="en-US" sz="1700" dirty="0"/>
              <a:t>Scheduling a Report</a:t>
            </a:r>
          </a:p>
          <a:p>
            <a:r>
              <a:rPr lang="en-US" sz="1700" dirty="0"/>
              <a:t>If you like seeing the overall training compliance status of all your employees, then you can have this report emailed to you on a regular frequency</a:t>
            </a:r>
          </a:p>
          <a:p>
            <a:r>
              <a:rPr lang="en-US" sz="1700" dirty="0"/>
              <a:t>Click on “Download/Schedule this Report”</a:t>
            </a:r>
          </a:p>
        </p:txBody>
      </p:sp>
      <p:pic>
        <p:nvPicPr>
          <p:cNvPr id="13" name="Picture 12" descr="Graphical user interface, application, website&#10;&#10;Description automatically generated">
            <a:extLst>
              <a:ext uri="{FF2B5EF4-FFF2-40B4-BE49-F238E27FC236}">
                <a16:creationId xmlns:a16="http://schemas.microsoft.com/office/drawing/2014/main" id="{8EB4773C-493B-6845-AEA6-CFC6F1C11121}"/>
              </a:ext>
            </a:extLst>
          </p:cNvPr>
          <p:cNvPicPr>
            <a:picLocks noChangeAspect="1"/>
          </p:cNvPicPr>
          <p:nvPr/>
        </p:nvPicPr>
        <p:blipFill>
          <a:blip r:embed="rId3"/>
          <a:stretch>
            <a:fillRect/>
          </a:stretch>
        </p:blipFill>
        <p:spPr>
          <a:xfrm>
            <a:off x="411480" y="633619"/>
            <a:ext cx="6647688" cy="5495925"/>
          </a:xfrm>
          <a:prstGeom prst="rect">
            <a:avLst/>
          </a:prstGeom>
        </p:spPr>
      </p:pic>
      <p:sp>
        <p:nvSpPr>
          <p:cNvPr id="15" name="Left Arrow 14">
            <a:extLst>
              <a:ext uri="{FF2B5EF4-FFF2-40B4-BE49-F238E27FC236}">
                <a16:creationId xmlns:a16="http://schemas.microsoft.com/office/drawing/2014/main" id="{C8373D79-35C8-E940-8427-8BD5809E4D10}"/>
              </a:ext>
            </a:extLst>
          </p:cNvPr>
          <p:cNvSpPr/>
          <p:nvPr/>
        </p:nvSpPr>
        <p:spPr>
          <a:xfrm rot="5400000">
            <a:off x="5118899" y="1936616"/>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287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5" name="Content Placeholder 4" descr="Graphical user interface, application&#10;&#10;Description automatically generated">
            <a:extLst>
              <a:ext uri="{FF2B5EF4-FFF2-40B4-BE49-F238E27FC236}">
                <a16:creationId xmlns:a16="http://schemas.microsoft.com/office/drawing/2014/main" id="{3803E93A-CEE7-2642-8D5B-AA9C2D4AA332}"/>
              </a:ext>
            </a:extLst>
          </p:cNvPr>
          <p:cNvPicPr>
            <a:picLocks noChangeAspect="1"/>
          </p:cNvPicPr>
          <p:nvPr/>
        </p:nvPicPr>
        <p:blipFill>
          <a:blip r:embed="rId3"/>
          <a:stretch>
            <a:fillRect/>
          </a:stretch>
        </p:blipFill>
        <p:spPr>
          <a:xfrm>
            <a:off x="411480" y="633619"/>
            <a:ext cx="6647688" cy="5495925"/>
          </a:xfrm>
          <a:prstGeom prst="rect">
            <a:avLst/>
          </a:prstGeom>
        </p:spPr>
      </p:pic>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2C4C5530-BC82-4D9B-B654-2108FD3382AC}"/>
              </a:ext>
            </a:extLst>
          </p:cNvPr>
          <p:cNvSpPr>
            <a:spLocks noGrp="1"/>
          </p:cNvSpPr>
          <p:nvPr>
            <p:ph idx="1"/>
          </p:nvPr>
        </p:nvSpPr>
        <p:spPr>
          <a:xfrm>
            <a:off x="7938532" y="2252870"/>
            <a:ext cx="3404594" cy="3557016"/>
          </a:xfrm>
        </p:spPr>
        <p:txBody>
          <a:bodyPr>
            <a:normAutofit/>
          </a:bodyPr>
          <a:lstStyle/>
          <a:p>
            <a:r>
              <a:rPr lang="en-US" sz="1700" dirty="0"/>
              <a:t>Name the Report</a:t>
            </a:r>
          </a:p>
          <a:p>
            <a:r>
              <a:rPr lang="en-US" sz="1700" u="sng" dirty="0"/>
              <a:t>Schedule</a:t>
            </a:r>
            <a:r>
              <a:rPr lang="en-US" sz="1700" dirty="0"/>
              <a:t> the Report to be sent to you or you can </a:t>
            </a:r>
            <a:r>
              <a:rPr lang="en-US" sz="1700" u="sng" dirty="0"/>
              <a:t>Download</a:t>
            </a:r>
            <a:r>
              <a:rPr lang="en-US" sz="1700" dirty="0"/>
              <a:t> immediately</a:t>
            </a:r>
          </a:p>
          <a:p>
            <a:r>
              <a:rPr lang="en-US" sz="1700" dirty="0"/>
              <a:t>Your </a:t>
            </a:r>
            <a:r>
              <a:rPr lang="en-US" sz="1700" u="sng" dirty="0"/>
              <a:t>Email</a:t>
            </a:r>
            <a:r>
              <a:rPr lang="en-US" sz="1700" dirty="0"/>
              <a:t> should auto-populate, but you can also add additional people to send to</a:t>
            </a:r>
          </a:p>
          <a:p>
            <a:r>
              <a:rPr lang="en-US" sz="1700" dirty="0"/>
              <a:t>Select the </a:t>
            </a:r>
            <a:r>
              <a:rPr lang="en-US" sz="1700" u="sng" dirty="0"/>
              <a:t>Frequency</a:t>
            </a:r>
            <a:r>
              <a:rPr lang="en-US" sz="1700" dirty="0"/>
              <a:t> you want to receive the report</a:t>
            </a:r>
          </a:p>
        </p:txBody>
      </p:sp>
      <p:sp>
        <p:nvSpPr>
          <p:cNvPr id="11" name="Left Arrow 10">
            <a:extLst>
              <a:ext uri="{FF2B5EF4-FFF2-40B4-BE49-F238E27FC236}">
                <a16:creationId xmlns:a16="http://schemas.microsoft.com/office/drawing/2014/main" id="{502DA8E2-A4B3-AB48-A9A3-3CE02B8D987F}"/>
              </a:ext>
            </a:extLst>
          </p:cNvPr>
          <p:cNvSpPr/>
          <p:nvPr/>
        </p:nvSpPr>
        <p:spPr>
          <a:xfrm rot="1600008">
            <a:off x="3205039" y="2565989"/>
            <a:ext cx="537875" cy="256653"/>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extLst>
              <a:ext uri="{FF2B5EF4-FFF2-40B4-BE49-F238E27FC236}">
                <a16:creationId xmlns:a16="http://schemas.microsoft.com/office/drawing/2014/main" id="{8AA0A38E-8F0B-114E-AFDD-CC36832F2B81}"/>
              </a:ext>
            </a:extLst>
          </p:cNvPr>
          <p:cNvSpPr/>
          <p:nvPr/>
        </p:nvSpPr>
        <p:spPr>
          <a:xfrm rot="1600008">
            <a:off x="3205040" y="3670361"/>
            <a:ext cx="537875" cy="256653"/>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14E1478C-68F5-6741-A074-7A9D1D574B64}"/>
              </a:ext>
            </a:extLst>
          </p:cNvPr>
          <p:cNvSpPr/>
          <p:nvPr/>
        </p:nvSpPr>
        <p:spPr>
          <a:xfrm rot="1600008">
            <a:off x="3211915" y="4347597"/>
            <a:ext cx="537875" cy="256653"/>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a:extLst>
              <a:ext uri="{FF2B5EF4-FFF2-40B4-BE49-F238E27FC236}">
                <a16:creationId xmlns:a16="http://schemas.microsoft.com/office/drawing/2014/main" id="{65A19F15-24C7-124B-A405-D84A76C3B530}"/>
              </a:ext>
            </a:extLst>
          </p:cNvPr>
          <p:cNvSpPr/>
          <p:nvPr/>
        </p:nvSpPr>
        <p:spPr>
          <a:xfrm rot="1600008">
            <a:off x="3211916" y="3047207"/>
            <a:ext cx="537875" cy="256653"/>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61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39952-5014-5745-B1A4-08941A4331E7}"/>
              </a:ext>
            </a:extLst>
          </p:cNvPr>
          <p:cNvSpPr>
            <a:spLocks noGrp="1"/>
          </p:cNvSpPr>
          <p:nvPr>
            <p:ph type="title"/>
          </p:nvPr>
        </p:nvSpPr>
        <p:spPr>
          <a:xfrm>
            <a:off x="7255564" y="834888"/>
            <a:ext cx="4314645" cy="1268958"/>
          </a:xfrm>
        </p:spPr>
        <p:txBody>
          <a:bodyPr anchor="b">
            <a:normAutofit/>
          </a:bodyPr>
          <a:lstStyle/>
          <a:p>
            <a:r>
              <a:rPr lang="en-US" sz="3200" dirty="0"/>
              <a:t>Login</a:t>
            </a:r>
          </a:p>
        </p:txBody>
      </p:sp>
      <p:pic>
        <p:nvPicPr>
          <p:cNvPr id="5" name="Content Placeholder 4" descr="Graphical user interface, text, application&#10;&#10;Description automatically generated">
            <a:extLst>
              <a:ext uri="{FF2B5EF4-FFF2-40B4-BE49-F238E27FC236}">
                <a16:creationId xmlns:a16="http://schemas.microsoft.com/office/drawing/2014/main" id="{46D44FCD-6D66-2545-9CAB-C7418B9AE079}"/>
              </a:ext>
            </a:extLst>
          </p:cNvPr>
          <p:cNvPicPr>
            <a:picLocks noChangeAspect="1"/>
          </p:cNvPicPr>
          <p:nvPr/>
        </p:nvPicPr>
        <p:blipFill rotWithShape="1">
          <a:blip r:embed="rId3"/>
          <a:srcRect l="15496" r="23285"/>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4" name="Rectangle 13">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8">
            <a:extLst>
              <a:ext uri="{FF2B5EF4-FFF2-40B4-BE49-F238E27FC236}">
                <a16:creationId xmlns:a16="http://schemas.microsoft.com/office/drawing/2014/main" id="{AF5D120E-21BC-4D28-A494-AE6A5C21A49C}"/>
              </a:ext>
            </a:extLst>
          </p:cNvPr>
          <p:cNvSpPr>
            <a:spLocks noGrp="1"/>
          </p:cNvSpPr>
          <p:nvPr>
            <p:ph idx="1"/>
          </p:nvPr>
        </p:nvSpPr>
        <p:spPr>
          <a:xfrm>
            <a:off x="7255563" y="2557587"/>
            <a:ext cx="4314645" cy="3717317"/>
          </a:xfrm>
        </p:spPr>
        <p:txBody>
          <a:bodyPr anchor="t">
            <a:normAutofit/>
          </a:bodyPr>
          <a:lstStyle/>
          <a:p>
            <a:r>
              <a:rPr lang="en-US" sz="1700" dirty="0"/>
              <a:t>Access your training via our website at </a:t>
            </a:r>
            <a:r>
              <a:rPr lang="en-US" sz="1700" dirty="0">
                <a:hlinkClick r:id="rId4"/>
              </a:rPr>
              <a:t>www.ecolome.com/training</a:t>
            </a:r>
            <a:r>
              <a:rPr lang="en-US" sz="1700" dirty="0"/>
              <a:t> </a:t>
            </a:r>
          </a:p>
          <a:p>
            <a:r>
              <a:rPr lang="en-US" sz="1700" dirty="0"/>
              <a:t>Click on the green Login button</a:t>
            </a:r>
          </a:p>
          <a:p>
            <a:r>
              <a:rPr lang="en-US" sz="1700" dirty="0"/>
              <a:t>Accessing your training via our website is strongly recommended as opposed to email hyperlinks</a:t>
            </a:r>
          </a:p>
          <a:p>
            <a:r>
              <a:rPr lang="en-US" sz="1700" dirty="0"/>
              <a:t>Email hyperlinks expire after 24 hours for security purposes</a:t>
            </a:r>
          </a:p>
        </p:txBody>
      </p:sp>
      <p:sp>
        <p:nvSpPr>
          <p:cNvPr id="6" name="Left Arrow 5">
            <a:extLst>
              <a:ext uri="{FF2B5EF4-FFF2-40B4-BE49-F238E27FC236}">
                <a16:creationId xmlns:a16="http://schemas.microsoft.com/office/drawing/2014/main" id="{7D9BDF4C-37F0-0B41-846D-4DF436D9F681}"/>
              </a:ext>
            </a:extLst>
          </p:cNvPr>
          <p:cNvSpPr/>
          <p:nvPr/>
        </p:nvSpPr>
        <p:spPr>
          <a:xfrm rot="19155229">
            <a:off x="1420264" y="5349818"/>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918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5" name="Content Placeholder 4" descr="Graphical user interface, application&#10;&#10;Description automatically generated">
            <a:extLst>
              <a:ext uri="{FF2B5EF4-FFF2-40B4-BE49-F238E27FC236}">
                <a16:creationId xmlns:a16="http://schemas.microsoft.com/office/drawing/2014/main" id="{227F09C3-98DD-F84C-9545-ACD4337FEEC0}"/>
              </a:ext>
            </a:extLst>
          </p:cNvPr>
          <p:cNvPicPr>
            <a:picLocks noChangeAspect="1"/>
          </p:cNvPicPr>
          <p:nvPr/>
        </p:nvPicPr>
        <p:blipFill>
          <a:blip r:embed="rId3"/>
          <a:stretch>
            <a:fillRect/>
          </a:stretch>
        </p:blipFill>
        <p:spPr>
          <a:xfrm>
            <a:off x="411480" y="633619"/>
            <a:ext cx="6647688" cy="5495925"/>
          </a:xfrm>
          <a:prstGeom prst="rect">
            <a:avLst/>
          </a:prstGeom>
        </p:spPr>
      </p:pic>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6FC39E63-56E4-4CEA-8983-D0C5243A3112}"/>
              </a:ext>
            </a:extLst>
          </p:cNvPr>
          <p:cNvSpPr>
            <a:spLocks noGrp="1"/>
          </p:cNvSpPr>
          <p:nvPr>
            <p:ph idx="1"/>
          </p:nvPr>
        </p:nvSpPr>
        <p:spPr>
          <a:xfrm>
            <a:off x="7938532" y="2252870"/>
            <a:ext cx="3404594" cy="3557016"/>
          </a:xfrm>
        </p:spPr>
        <p:txBody>
          <a:bodyPr>
            <a:normAutofit/>
          </a:bodyPr>
          <a:lstStyle/>
          <a:p>
            <a:r>
              <a:rPr lang="en-US" sz="1700" dirty="0"/>
              <a:t>“Compliance Summary” Report is another report you may find valuable</a:t>
            </a:r>
          </a:p>
          <a:p>
            <a:r>
              <a:rPr lang="en-US" sz="1700" dirty="0"/>
              <a:t>It provides a course-by-course summary of completion status</a:t>
            </a:r>
          </a:p>
        </p:txBody>
      </p:sp>
      <p:sp>
        <p:nvSpPr>
          <p:cNvPr id="11" name="Left Arrow 10">
            <a:extLst>
              <a:ext uri="{FF2B5EF4-FFF2-40B4-BE49-F238E27FC236}">
                <a16:creationId xmlns:a16="http://schemas.microsoft.com/office/drawing/2014/main" id="{6930ACA0-B5F2-C344-9AA9-EBDBB2E43F73}"/>
              </a:ext>
            </a:extLst>
          </p:cNvPr>
          <p:cNvSpPr/>
          <p:nvPr/>
        </p:nvSpPr>
        <p:spPr>
          <a:xfrm rot="2716481">
            <a:off x="5378352" y="4232523"/>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825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4" name="Picture 3" descr="Graphical user interface, application&#10;&#10;Description automatically generated">
            <a:extLst>
              <a:ext uri="{FF2B5EF4-FFF2-40B4-BE49-F238E27FC236}">
                <a16:creationId xmlns:a16="http://schemas.microsoft.com/office/drawing/2014/main" id="{BFDFE6EE-6F49-C34F-B82E-8EB4876FDB42}"/>
              </a:ext>
            </a:extLst>
          </p:cNvPr>
          <p:cNvPicPr>
            <a:picLocks noChangeAspect="1"/>
          </p:cNvPicPr>
          <p:nvPr/>
        </p:nvPicPr>
        <p:blipFill>
          <a:blip r:embed="rId3"/>
          <a:stretch>
            <a:fillRect/>
          </a:stretch>
        </p:blipFill>
        <p:spPr>
          <a:xfrm>
            <a:off x="411480" y="633619"/>
            <a:ext cx="6647688" cy="5495925"/>
          </a:xfrm>
          <a:prstGeom prst="rect">
            <a:avLst/>
          </a:prstGeom>
        </p:spPr>
      </p:pic>
      <p:sp>
        <p:nvSpPr>
          <p:cNvPr id="27" name="Rectangle 26">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80B3015C-5023-43DA-8511-443C8EB67C55}"/>
              </a:ext>
            </a:extLst>
          </p:cNvPr>
          <p:cNvSpPr>
            <a:spLocks noGrp="1"/>
          </p:cNvSpPr>
          <p:nvPr>
            <p:ph idx="1"/>
          </p:nvPr>
        </p:nvSpPr>
        <p:spPr>
          <a:xfrm>
            <a:off x="7938532" y="2252870"/>
            <a:ext cx="3404594" cy="3557016"/>
          </a:xfrm>
        </p:spPr>
        <p:txBody>
          <a:bodyPr>
            <a:normAutofit/>
          </a:bodyPr>
          <a:lstStyle/>
          <a:p>
            <a:r>
              <a:rPr lang="en-US" sz="1700" dirty="0"/>
              <a:t>“Teams” Report” is another report you might find valuable</a:t>
            </a:r>
          </a:p>
          <a:p>
            <a:r>
              <a:rPr lang="en-US" sz="1700" dirty="0"/>
              <a:t>It shows you your Teams and a high-level accounting of where the Team stands as a whole</a:t>
            </a:r>
          </a:p>
        </p:txBody>
      </p:sp>
      <p:sp>
        <p:nvSpPr>
          <p:cNvPr id="11" name="Left Arrow 10">
            <a:extLst>
              <a:ext uri="{FF2B5EF4-FFF2-40B4-BE49-F238E27FC236}">
                <a16:creationId xmlns:a16="http://schemas.microsoft.com/office/drawing/2014/main" id="{93F1C416-75FD-7F40-87B6-899A925C1D00}"/>
              </a:ext>
            </a:extLst>
          </p:cNvPr>
          <p:cNvSpPr/>
          <p:nvPr/>
        </p:nvSpPr>
        <p:spPr>
          <a:xfrm rot="2716481">
            <a:off x="4891774" y="3117789"/>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24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CF70F0-8BC6-BB42-B59C-7141FF96D9D1}"/>
              </a:ext>
            </a:extLst>
          </p:cNvPr>
          <p:cNvSpPr>
            <a:spLocks noGrp="1"/>
          </p:cNvSpPr>
          <p:nvPr>
            <p:ph type="title"/>
          </p:nvPr>
        </p:nvSpPr>
        <p:spPr>
          <a:xfrm>
            <a:off x="7938533" y="978619"/>
            <a:ext cx="3404594" cy="1106424"/>
          </a:xfrm>
        </p:spPr>
        <p:txBody>
          <a:bodyPr>
            <a:normAutofit/>
          </a:bodyPr>
          <a:lstStyle/>
          <a:p>
            <a:r>
              <a:rPr lang="en-US" sz="2800"/>
              <a:t>Compliance Reports</a:t>
            </a:r>
          </a:p>
        </p:txBody>
      </p:sp>
      <p:pic>
        <p:nvPicPr>
          <p:cNvPr id="4" name="Content Placeholder 4" descr="Graphical user interface, application&#10;&#10;Description automatically generated">
            <a:extLst>
              <a:ext uri="{FF2B5EF4-FFF2-40B4-BE49-F238E27FC236}">
                <a16:creationId xmlns:a16="http://schemas.microsoft.com/office/drawing/2014/main" id="{ADCBB1D8-14DF-A444-9007-D33BB38B10B6}"/>
              </a:ext>
            </a:extLst>
          </p:cNvPr>
          <p:cNvPicPr>
            <a:picLocks noChangeAspect="1"/>
          </p:cNvPicPr>
          <p:nvPr/>
        </p:nvPicPr>
        <p:blipFill>
          <a:blip r:embed="rId3"/>
          <a:stretch>
            <a:fillRect/>
          </a:stretch>
        </p:blipFill>
        <p:spPr>
          <a:xfrm>
            <a:off x="411480" y="633619"/>
            <a:ext cx="6647688" cy="5495925"/>
          </a:xfrm>
          <a:prstGeom prst="rect">
            <a:avLst/>
          </a:prstGeom>
        </p:spPr>
      </p:pic>
      <p:sp>
        <p:nvSpPr>
          <p:cNvPr id="13" name="Rectangle 1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02B525-8F66-A946-BFA5-1643F18C403F}"/>
              </a:ext>
            </a:extLst>
          </p:cNvPr>
          <p:cNvSpPr>
            <a:spLocks noGrp="1"/>
          </p:cNvSpPr>
          <p:nvPr>
            <p:ph idx="1"/>
          </p:nvPr>
        </p:nvSpPr>
        <p:spPr>
          <a:xfrm>
            <a:off x="7938532" y="2252870"/>
            <a:ext cx="3404594" cy="3557016"/>
          </a:xfrm>
        </p:spPr>
        <p:txBody>
          <a:bodyPr>
            <a:normAutofit/>
          </a:bodyPr>
          <a:lstStyle/>
          <a:p>
            <a:r>
              <a:rPr lang="en-US" sz="1700" dirty="0"/>
              <a:t>Some features of the “Quick Reports” are not used currently </a:t>
            </a:r>
          </a:p>
        </p:txBody>
      </p:sp>
      <p:cxnSp>
        <p:nvCxnSpPr>
          <p:cNvPr id="6" name="Straight Connector 5">
            <a:extLst>
              <a:ext uri="{FF2B5EF4-FFF2-40B4-BE49-F238E27FC236}">
                <a16:creationId xmlns:a16="http://schemas.microsoft.com/office/drawing/2014/main" id="{8E5B00ED-ADD3-6F4F-BE60-A786B8F5CB97}"/>
              </a:ext>
            </a:extLst>
          </p:cNvPr>
          <p:cNvCxnSpPr/>
          <p:nvPr/>
        </p:nvCxnSpPr>
        <p:spPr>
          <a:xfrm>
            <a:off x="4843463" y="2085043"/>
            <a:ext cx="7429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ED8775-9DB5-D143-9651-D9106B2FFB80}"/>
              </a:ext>
            </a:extLst>
          </p:cNvPr>
          <p:cNvCxnSpPr/>
          <p:nvPr/>
        </p:nvCxnSpPr>
        <p:spPr>
          <a:xfrm>
            <a:off x="4843463" y="3555255"/>
            <a:ext cx="7429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9F73AE-ACCA-4149-B649-D37A75B7609B}"/>
              </a:ext>
            </a:extLst>
          </p:cNvPr>
          <p:cNvCxnSpPr/>
          <p:nvPr/>
        </p:nvCxnSpPr>
        <p:spPr>
          <a:xfrm>
            <a:off x="4843463" y="3794780"/>
            <a:ext cx="7429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FBD451-92B5-674B-9554-747192FBDDDC}"/>
              </a:ext>
            </a:extLst>
          </p:cNvPr>
          <p:cNvCxnSpPr/>
          <p:nvPr/>
        </p:nvCxnSpPr>
        <p:spPr>
          <a:xfrm>
            <a:off x="4843463" y="4532967"/>
            <a:ext cx="7429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9B2CC9-F57F-0F4A-89D0-7435DF408413}"/>
              </a:ext>
            </a:extLst>
          </p:cNvPr>
          <p:cNvCxnSpPr/>
          <p:nvPr/>
        </p:nvCxnSpPr>
        <p:spPr>
          <a:xfrm>
            <a:off x="4843463" y="4790143"/>
            <a:ext cx="7429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42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4761-2DE7-0747-94A5-456E9948964E}"/>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459090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6DFB507-A35C-45A4-A4B1-88B692EB6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321407B0-5659-48D2-B8DE-DF83D5749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438860"/>
            <a:ext cx="11167447" cy="575276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9D22E60-9194-4252-8812-A1355DB6E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4065" y="2720883"/>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7F9C594F-0AD4-F447-B7DB-E1859C91A726}"/>
              </a:ext>
            </a:extLst>
          </p:cNvPr>
          <p:cNvPicPr>
            <a:picLocks noChangeAspect="1"/>
          </p:cNvPicPr>
          <p:nvPr/>
        </p:nvPicPr>
        <p:blipFill rotWithShape="1">
          <a:blip r:embed="rId3"/>
          <a:srcRect r="2" b="20936"/>
          <a:stretch/>
        </p:blipFill>
        <p:spPr>
          <a:xfrm>
            <a:off x="879631" y="714828"/>
            <a:ext cx="10524601" cy="5200830"/>
          </a:xfrm>
          <a:prstGeom prst="rect">
            <a:avLst/>
          </a:prstGeom>
        </p:spPr>
      </p:pic>
    </p:spTree>
    <p:extLst>
      <p:ext uri="{BB962C8B-B14F-4D97-AF65-F5344CB8AC3E}">
        <p14:creationId xmlns:p14="http://schemas.microsoft.com/office/powerpoint/2010/main" val="423005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EB905-5A46-E84A-BAFF-93BD3AD84BCE}"/>
              </a:ext>
            </a:extLst>
          </p:cNvPr>
          <p:cNvSpPr>
            <a:spLocks noGrp="1"/>
          </p:cNvSpPr>
          <p:nvPr>
            <p:ph type="title"/>
          </p:nvPr>
        </p:nvSpPr>
        <p:spPr>
          <a:xfrm>
            <a:off x="371093" y="1161288"/>
            <a:ext cx="4324893" cy="1124712"/>
          </a:xfrm>
        </p:spPr>
        <p:txBody>
          <a:bodyPr anchor="b">
            <a:normAutofit/>
          </a:bodyPr>
          <a:lstStyle/>
          <a:p>
            <a:r>
              <a:rPr lang="en-US" sz="2800" dirty="0"/>
              <a:t>Learner vs. Admin View</a:t>
            </a:r>
          </a:p>
        </p:txBody>
      </p:sp>
      <p:sp>
        <p:nvSpPr>
          <p:cNvPr id="21" name="Content Placeholder 8">
            <a:extLst>
              <a:ext uri="{FF2B5EF4-FFF2-40B4-BE49-F238E27FC236}">
                <a16:creationId xmlns:a16="http://schemas.microsoft.com/office/drawing/2014/main" id="{C479A9F4-5B8C-42D3-BEFB-12AF39DC4AA3}"/>
              </a:ext>
            </a:extLst>
          </p:cNvPr>
          <p:cNvSpPr>
            <a:spLocks noGrp="1"/>
          </p:cNvSpPr>
          <p:nvPr>
            <p:ph idx="1"/>
          </p:nvPr>
        </p:nvSpPr>
        <p:spPr>
          <a:xfrm>
            <a:off x="371094" y="2417736"/>
            <a:ext cx="3438906" cy="3507576"/>
          </a:xfrm>
        </p:spPr>
        <p:txBody>
          <a:bodyPr anchor="t">
            <a:normAutofit fontScale="85000" lnSpcReduction="20000"/>
          </a:bodyPr>
          <a:lstStyle/>
          <a:p>
            <a:r>
              <a:rPr lang="en-US" sz="1700" dirty="0"/>
              <a:t>Upon initial login, you will be in the “Learner View”</a:t>
            </a:r>
          </a:p>
          <a:p>
            <a:r>
              <a:rPr lang="en-US" sz="1700" dirty="0"/>
              <a:t>Learner View is where all of your individual course assignments are located</a:t>
            </a:r>
          </a:p>
          <a:p>
            <a:r>
              <a:rPr lang="en-US" sz="1700" dirty="0"/>
              <a:t>This is the view all of your employees have as “Learners” (yourself included)</a:t>
            </a:r>
          </a:p>
          <a:p>
            <a:r>
              <a:rPr lang="en-US" sz="1700" dirty="0"/>
              <a:t>Click on your initials button in upper right corner of page to access drop down and confirm what view you are in i.e. either Learner or Admin View</a:t>
            </a:r>
          </a:p>
          <a:p>
            <a:r>
              <a:rPr lang="en-US" sz="1700" dirty="0"/>
              <a:t>Click on “Switch to Admin View” to switch views</a:t>
            </a:r>
          </a:p>
        </p:txBody>
      </p:sp>
      <p:pic>
        <p:nvPicPr>
          <p:cNvPr id="7" name="Picture 6" descr="Graphical user interface, application&#10;&#10;Description automatically generated">
            <a:extLst>
              <a:ext uri="{FF2B5EF4-FFF2-40B4-BE49-F238E27FC236}">
                <a16:creationId xmlns:a16="http://schemas.microsoft.com/office/drawing/2014/main" id="{33E063C3-7172-644C-8784-517E3E19BD2B}"/>
              </a:ext>
            </a:extLst>
          </p:cNvPr>
          <p:cNvPicPr>
            <a:picLocks noChangeAspect="1"/>
          </p:cNvPicPr>
          <p:nvPr/>
        </p:nvPicPr>
        <p:blipFill>
          <a:blip r:embed="rId3"/>
          <a:stretch>
            <a:fillRect/>
          </a:stretch>
        </p:blipFill>
        <p:spPr>
          <a:xfrm>
            <a:off x="4974955" y="325585"/>
            <a:ext cx="7036069" cy="6014466"/>
          </a:xfrm>
          <a:prstGeom prst="rect">
            <a:avLst/>
          </a:prstGeom>
        </p:spPr>
      </p:pic>
      <p:sp>
        <p:nvSpPr>
          <p:cNvPr id="29" name="Left Arrow 28">
            <a:extLst>
              <a:ext uri="{FF2B5EF4-FFF2-40B4-BE49-F238E27FC236}">
                <a16:creationId xmlns:a16="http://schemas.microsoft.com/office/drawing/2014/main" id="{1130CEA1-0609-C749-BDEE-860FFD3808A2}"/>
              </a:ext>
            </a:extLst>
          </p:cNvPr>
          <p:cNvSpPr/>
          <p:nvPr/>
        </p:nvSpPr>
        <p:spPr>
          <a:xfrm rot="8827126">
            <a:off x="10127036" y="2118298"/>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327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783DAF-1CC4-A544-A243-46CCA0C4598A}"/>
              </a:ext>
            </a:extLst>
          </p:cNvPr>
          <p:cNvSpPr>
            <a:spLocks noGrp="1"/>
          </p:cNvSpPr>
          <p:nvPr>
            <p:ph type="title"/>
          </p:nvPr>
        </p:nvSpPr>
        <p:spPr>
          <a:xfrm>
            <a:off x="7938533" y="978619"/>
            <a:ext cx="3404594" cy="1106424"/>
          </a:xfrm>
        </p:spPr>
        <p:txBody>
          <a:bodyPr>
            <a:normAutofit/>
          </a:bodyPr>
          <a:lstStyle/>
          <a:p>
            <a:r>
              <a:rPr lang="en-US" sz="2800" dirty="0"/>
              <a:t>Admin View</a:t>
            </a:r>
          </a:p>
        </p:txBody>
      </p:sp>
      <p:pic>
        <p:nvPicPr>
          <p:cNvPr id="5" name="Content Placeholder 4" descr="Graphical user interface, application, website&#10;&#10;Description automatically generated">
            <a:extLst>
              <a:ext uri="{FF2B5EF4-FFF2-40B4-BE49-F238E27FC236}">
                <a16:creationId xmlns:a16="http://schemas.microsoft.com/office/drawing/2014/main" id="{113C3FBA-D16C-5D49-BBF5-08937171C0A2}"/>
              </a:ext>
            </a:extLst>
          </p:cNvPr>
          <p:cNvPicPr>
            <a:picLocks noChangeAspect="1"/>
          </p:cNvPicPr>
          <p:nvPr/>
        </p:nvPicPr>
        <p:blipFill>
          <a:blip r:embed="rId3"/>
          <a:stretch>
            <a:fillRect/>
          </a:stretch>
        </p:blipFill>
        <p:spPr>
          <a:xfrm>
            <a:off x="411480" y="633619"/>
            <a:ext cx="6647688" cy="5495925"/>
          </a:xfrm>
          <a:prstGeom prst="rect">
            <a:avLst/>
          </a:prstGeom>
        </p:spPr>
      </p:pic>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B048942B-FC6A-47DC-942F-4DE34C42808D}"/>
              </a:ext>
            </a:extLst>
          </p:cNvPr>
          <p:cNvSpPr>
            <a:spLocks noGrp="1"/>
          </p:cNvSpPr>
          <p:nvPr>
            <p:ph idx="1"/>
          </p:nvPr>
        </p:nvSpPr>
        <p:spPr>
          <a:xfrm>
            <a:off x="7938532" y="2252870"/>
            <a:ext cx="3404594" cy="3557016"/>
          </a:xfrm>
        </p:spPr>
        <p:txBody>
          <a:bodyPr>
            <a:normAutofit/>
          </a:bodyPr>
          <a:lstStyle/>
          <a:p>
            <a:r>
              <a:rPr lang="en-US" sz="1700" dirty="0"/>
              <a:t>The Admin View provides you the following:</a:t>
            </a:r>
          </a:p>
          <a:p>
            <a:pPr lvl="1"/>
            <a:r>
              <a:rPr lang="en-US" sz="1300" dirty="0"/>
              <a:t>Dashboard </a:t>
            </a:r>
          </a:p>
          <a:p>
            <a:pPr lvl="1"/>
            <a:r>
              <a:rPr lang="en-US" sz="1300" dirty="0"/>
              <a:t>Employee Listing and Training Completion Information</a:t>
            </a:r>
          </a:p>
          <a:p>
            <a:pPr lvl="1"/>
            <a:r>
              <a:rPr lang="en-US" sz="1300" dirty="0"/>
              <a:t>Courses Assigned</a:t>
            </a:r>
          </a:p>
          <a:p>
            <a:pPr lvl="1"/>
            <a:r>
              <a:rPr lang="en-US" sz="1300" dirty="0"/>
              <a:t>Reporting Tools</a:t>
            </a:r>
          </a:p>
        </p:txBody>
      </p:sp>
    </p:spTree>
    <p:extLst>
      <p:ext uri="{BB962C8B-B14F-4D97-AF65-F5344CB8AC3E}">
        <p14:creationId xmlns:p14="http://schemas.microsoft.com/office/powerpoint/2010/main" val="3161303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61D0-86AC-F74A-8A9C-E1E3882F72A8}"/>
              </a:ext>
            </a:extLst>
          </p:cNvPr>
          <p:cNvSpPr>
            <a:spLocks noGrp="1"/>
          </p:cNvSpPr>
          <p:nvPr>
            <p:ph type="title"/>
          </p:nvPr>
        </p:nvSpPr>
        <p:spPr/>
        <p:txBody>
          <a:bodyPr/>
          <a:lstStyle/>
          <a:p>
            <a:r>
              <a:rPr lang="en-US" dirty="0"/>
              <a:t>Adding an Employee</a:t>
            </a:r>
          </a:p>
        </p:txBody>
      </p:sp>
      <p:sp>
        <p:nvSpPr>
          <p:cNvPr id="3" name="Content Placeholder 2">
            <a:extLst>
              <a:ext uri="{FF2B5EF4-FFF2-40B4-BE49-F238E27FC236}">
                <a16:creationId xmlns:a16="http://schemas.microsoft.com/office/drawing/2014/main" id="{1790AA96-B027-A840-A0DF-2CDB51C46AD3}"/>
              </a:ext>
            </a:extLst>
          </p:cNvPr>
          <p:cNvSpPr>
            <a:spLocks noGrp="1"/>
          </p:cNvSpPr>
          <p:nvPr>
            <p:ph idx="1"/>
          </p:nvPr>
        </p:nvSpPr>
        <p:spPr/>
        <p:txBody>
          <a:bodyPr/>
          <a:lstStyle/>
          <a:p>
            <a:pPr marL="0" indent="0">
              <a:buNone/>
            </a:pPr>
            <a:r>
              <a:rPr lang="en-US" dirty="0"/>
              <a:t>To add an employee, the following information needs to be gathered:</a:t>
            </a:r>
          </a:p>
          <a:p>
            <a:r>
              <a:rPr lang="en-US" dirty="0"/>
              <a:t>First and Last Name </a:t>
            </a:r>
          </a:p>
          <a:p>
            <a:r>
              <a:rPr lang="en-US" dirty="0"/>
              <a:t>Email</a:t>
            </a:r>
          </a:p>
          <a:p>
            <a:r>
              <a:rPr lang="en-US" dirty="0"/>
              <a:t>Company</a:t>
            </a:r>
          </a:p>
          <a:p>
            <a:r>
              <a:rPr lang="en-US" dirty="0"/>
              <a:t>Telephone #</a:t>
            </a:r>
          </a:p>
          <a:p>
            <a:r>
              <a:rPr lang="en-US" dirty="0"/>
              <a:t>Job Responsibilities Information (for course training assignment)</a:t>
            </a:r>
          </a:p>
        </p:txBody>
      </p:sp>
    </p:spTree>
    <p:extLst>
      <p:ext uri="{BB962C8B-B14F-4D97-AF65-F5344CB8AC3E}">
        <p14:creationId xmlns:p14="http://schemas.microsoft.com/office/powerpoint/2010/main" val="1324110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4F54C2-B86B-2746-91D1-BF69DDCCFBC7}"/>
              </a:ext>
            </a:extLst>
          </p:cNvPr>
          <p:cNvSpPr>
            <a:spLocks noGrp="1"/>
          </p:cNvSpPr>
          <p:nvPr>
            <p:ph type="title"/>
          </p:nvPr>
        </p:nvSpPr>
        <p:spPr>
          <a:xfrm>
            <a:off x="1051560" y="586822"/>
            <a:ext cx="3538728" cy="1645920"/>
          </a:xfrm>
        </p:spPr>
        <p:txBody>
          <a:bodyPr vert="horz" lIns="91440" tIns="45720" rIns="91440" bIns="45720" rtlCol="0">
            <a:normAutofit/>
          </a:bodyPr>
          <a:lstStyle/>
          <a:p>
            <a:r>
              <a:rPr lang="en-US" sz="3200"/>
              <a:t>Adding an Employee</a:t>
            </a:r>
          </a:p>
        </p:txBody>
      </p:sp>
      <p:sp>
        <p:nvSpPr>
          <p:cNvPr id="33" name="Rectangle 32">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5">
            <a:extLst>
              <a:ext uri="{FF2B5EF4-FFF2-40B4-BE49-F238E27FC236}">
                <a16:creationId xmlns:a16="http://schemas.microsoft.com/office/drawing/2014/main" id="{2A6221CB-10B4-49B4-B3DE-A46822A8EEE1}"/>
              </a:ext>
            </a:extLst>
          </p:cNvPr>
          <p:cNvSpPr>
            <a:spLocks noGrp="1"/>
          </p:cNvSpPr>
          <p:nvPr>
            <p:ph idx="1"/>
          </p:nvPr>
        </p:nvSpPr>
        <p:spPr>
          <a:xfrm>
            <a:off x="5349240" y="586822"/>
            <a:ext cx="6007608" cy="1645920"/>
          </a:xfrm>
        </p:spPr>
        <p:txBody>
          <a:bodyPr anchor="ctr">
            <a:normAutofit/>
          </a:bodyPr>
          <a:lstStyle/>
          <a:p>
            <a:r>
              <a:rPr lang="en-US" sz="1800" dirty="0"/>
              <a:t>Click on “Teams”</a:t>
            </a:r>
          </a:p>
          <a:p>
            <a:r>
              <a:rPr lang="en-US" sz="1800" dirty="0"/>
              <a:t>You will see the established Team Structure</a:t>
            </a:r>
          </a:p>
        </p:txBody>
      </p:sp>
      <p:pic>
        <p:nvPicPr>
          <p:cNvPr id="7" name="Picture 6" descr="Graphical user interface, application, Teams&#10;&#10;Description automatically generated">
            <a:extLst>
              <a:ext uri="{FF2B5EF4-FFF2-40B4-BE49-F238E27FC236}">
                <a16:creationId xmlns:a16="http://schemas.microsoft.com/office/drawing/2014/main" id="{942703AC-9838-BE4F-9DD5-C628FFB216D7}"/>
              </a:ext>
            </a:extLst>
          </p:cNvPr>
          <p:cNvPicPr>
            <a:picLocks noChangeAspect="1"/>
          </p:cNvPicPr>
          <p:nvPr/>
        </p:nvPicPr>
        <p:blipFill>
          <a:blip r:embed="rId3"/>
          <a:stretch>
            <a:fillRect/>
          </a:stretch>
        </p:blipFill>
        <p:spPr>
          <a:xfrm>
            <a:off x="5992981" y="2743442"/>
            <a:ext cx="5481509" cy="3425943"/>
          </a:xfrm>
          <a:prstGeom prst="rect">
            <a:avLst/>
          </a:prstGeom>
        </p:spPr>
      </p:pic>
      <p:pic>
        <p:nvPicPr>
          <p:cNvPr id="5" name="Content Placeholder 4" descr="Graphical user interface, application, website&#10;&#10;Description automatically generated">
            <a:extLst>
              <a:ext uri="{FF2B5EF4-FFF2-40B4-BE49-F238E27FC236}">
                <a16:creationId xmlns:a16="http://schemas.microsoft.com/office/drawing/2014/main" id="{1F213294-34FB-A84A-AFF4-66867B4E4A51}"/>
              </a:ext>
            </a:extLst>
          </p:cNvPr>
          <p:cNvPicPr>
            <a:picLocks noChangeAspect="1"/>
          </p:cNvPicPr>
          <p:nvPr/>
        </p:nvPicPr>
        <p:blipFill>
          <a:blip r:embed="rId4"/>
          <a:stretch>
            <a:fillRect/>
          </a:stretch>
        </p:blipFill>
        <p:spPr>
          <a:xfrm>
            <a:off x="327715" y="2717459"/>
            <a:ext cx="5523082" cy="3451926"/>
          </a:xfrm>
          <a:prstGeom prst="rect">
            <a:avLst/>
          </a:prstGeom>
        </p:spPr>
      </p:pic>
      <p:sp>
        <p:nvSpPr>
          <p:cNvPr id="15" name="Left Arrow 14">
            <a:extLst>
              <a:ext uri="{FF2B5EF4-FFF2-40B4-BE49-F238E27FC236}">
                <a16:creationId xmlns:a16="http://schemas.microsoft.com/office/drawing/2014/main" id="{423FA6A2-47D9-F04D-97EE-A64FE2359B31}"/>
              </a:ext>
            </a:extLst>
          </p:cNvPr>
          <p:cNvSpPr/>
          <p:nvPr/>
        </p:nvSpPr>
        <p:spPr>
          <a:xfrm rot="2716481">
            <a:off x="1426450" y="3638571"/>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id="{107E1571-FC77-1043-AC86-D19EDB45DB8F}"/>
              </a:ext>
            </a:extLst>
          </p:cNvPr>
          <p:cNvSpPr/>
          <p:nvPr/>
        </p:nvSpPr>
        <p:spPr>
          <a:xfrm rot="2716481">
            <a:off x="6848799" y="4488519"/>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704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CFEA61-BB9A-7449-AF93-F8FCBFB231E0}"/>
              </a:ext>
            </a:extLst>
          </p:cNvPr>
          <p:cNvSpPr>
            <a:spLocks noGrp="1"/>
          </p:cNvSpPr>
          <p:nvPr>
            <p:ph type="title"/>
          </p:nvPr>
        </p:nvSpPr>
        <p:spPr>
          <a:xfrm>
            <a:off x="7938533" y="978619"/>
            <a:ext cx="3404594" cy="1106424"/>
          </a:xfrm>
        </p:spPr>
        <p:txBody>
          <a:bodyPr>
            <a:normAutofit/>
          </a:bodyPr>
          <a:lstStyle/>
          <a:p>
            <a:r>
              <a:rPr lang="en-US" sz="2800" dirty="0"/>
              <a:t>OSHA Training Matrix</a:t>
            </a:r>
          </a:p>
        </p:txBody>
      </p:sp>
      <p:pic>
        <p:nvPicPr>
          <p:cNvPr id="5" name="Content Placeholder 4" descr="Graphical user interface, text, application&#10;&#10;Description automatically generated">
            <a:extLst>
              <a:ext uri="{FF2B5EF4-FFF2-40B4-BE49-F238E27FC236}">
                <a16:creationId xmlns:a16="http://schemas.microsoft.com/office/drawing/2014/main" id="{485C1F11-E373-2646-A183-EE0DBAB79323}"/>
              </a:ext>
            </a:extLst>
          </p:cNvPr>
          <p:cNvPicPr>
            <a:picLocks noChangeAspect="1"/>
          </p:cNvPicPr>
          <p:nvPr/>
        </p:nvPicPr>
        <p:blipFill>
          <a:blip r:embed="rId3"/>
          <a:stretch>
            <a:fillRect/>
          </a:stretch>
        </p:blipFill>
        <p:spPr>
          <a:xfrm>
            <a:off x="411480" y="1301305"/>
            <a:ext cx="6647688" cy="4154805"/>
          </a:xfrm>
          <a:prstGeom prst="rect">
            <a:avLst/>
          </a:prstGeom>
        </p:spPr>
      </p:pic>
      <p:sp>
        <p:nvSpPr>
          <p:cNvPr id="16" name="Rectangle 15">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886E88D5-4107-407C-AB55-E59C61B11FEB}"/>
              </a:ext>
            </a:extLst>
          </p:cNvPr>
          <p:cNvSpPr>
            <a:spLocks noGrp="1"/>
          </p:cNvSpPr>
          <p:nvPr>
            <p:ph idx="1"/>
          </p:nvPr>
        </p:nvSpPr>
        <p:spPr>
          <a:xfrm>
            <a:off x="7938532" y="2252870"/>
            <a:ext cx="3404594" cy="3557016"/>
          </a:xfrm>
        </p:spPr>
        <p:txBody>
          <a:bodyPr>
            <a:normAutofit fontScale="92500" lnSpcReduction="20000"/>
          </a:bodyPr>
          <a:lstStyle/>
          <a:p>
            <a:r>
              <a:rPr lang="en-US" sz="1700" dirty="0"/>
              <a:t>All new employees must be added to one or more of the following types of “sub-teams”:</a:t>
            </a:r>
          </a:p>
          <a:p>
            <a:r>
              <a:rPr lang="en-US" sz="1700" dirty="0"/>
              <a:t>Operations</a:t>
            </a:r>
          </a:p>
          <a:p>
            <a:r>
              <a:rPr lang="en-US" sz="1700" dirty="0"/>
              <a:t>Administrative</a:t>
            </a:r>
          </a:p>
          <a:p>
            <a:r>
              <a:rPr lang="en-US" sz="1700" dirty="0"/>
              <a:t>Cemetery</a:t>
            </a:r>
          </a:p>
          <a:p>
            <a:r>
              <a:rPr lang="en-US" sz="1700" dirty="0"/>
              <a:t>Each of these sub-teams has specific compliance courses that get auto-assigned to employees when they get added</a:t>
            </a:r>
          </a:p>
          <a:p>
            <a:r>
              <a:rPr lang="en-US" sz="1700" dirty="0">
                <a:hlinkClick r:id="rId4"/>
              </a:rPr>
              <a:t>OSHA Training Matrix</a:t>
            </a:r>
            <a:endParaRPr lang="en-US" sz="1700" dirty="0"/>
          </a:p>
          <a:p>
            <a:endParaRPr lang="en-US" sz="1700" dirty="0"/>
          </a:p>
        </p:txBody>
      </p:sp>
      <p:sp>
        <p:nvSpPr>
          <p:cNvPr id="11" name="Left Arrow 10">
            <a:extLst>
              <a:ext uri="{FF2B5EF4-FFF2-40B4-BE49-F238E27FC236}">
                <a16:creationId xmlns:a16="http://schemas.microsoft.com/office/drawing/2014/main" id="{A5A40219-843F-F440-A839-E2F8A426CAA5}"/>
              </a:ext>
            </a:extLst>
          </p:cNvPr>
          <p:cNvSpPr/>
          <p:nvPr/>
        </p:nvSpPr>
        <p:spPr>
          <a:xfrm rot="1345501">
            <a:off x="4487703" y="5266086"/>
            <a:ext cx="1083233" cy="335404"/>
          </a:xfrm>
          <a:prstGeom prst="leftArrow">
            <a:avLst>
              <a:gd name="adj1" fmla="val 43351"/>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319492"/>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1282</Words>
  <Application>Microsoft Macintosh PowerPoint</Application>
  <PresentationFormat>Widescreen</PresentationFormat>
  <Paragraphs>173</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Neue Haas Grotesk Text Pro</vt:lpstr>
      <vt:lpstr>AccentBoxVTI</vt:lpstr>
      <vt:lpstr>Team Lead  User Guidance </vt:lpstr>
      <vt:lpstr>Objectives</vt:lpstr>
      <vt:lpstr>Login</vt:lpstr>
      <vt:lpstr>PowerPoint Presentation</vt:lpstr>
      <vt:lpstr>Learner vs. Admin View</vt:lpstr>
      <vt:lpstr>Admin View</vt:lpstr>
      <vt:lpstr>Adding an Employee</vt:lpstr>
      <vt:lpstr>Adding an Employee</vt:lpstr>
      <vt:lpstr>OSHA Training Matrix</vt:lpstr>
      <vt:lpstr>Adding an Employee</vt:lpstr>
      <vt:lpstr>Adding an Employee</vt:lpstr>
      <vt:lpstr>Adding an Employee</vt:lpstr>
      <vt:lpstr>Adding an Employee</vt:lpstr>
      <vt:lpstr>Deactivating an Employee</vt:lpstr>
      <vt:lpstr>Managing User Access/Information </vt:lpstr>
      <vt:lpstr>Forgot Username </vt:lpstr>
      <vt:lpstr>Forgot Password (Option 1-Preferred)</vt:lpstr>
      <vt:lpstr>Forgot Password (Option 2)</vt:lpstr>
      <vt:lpstr>Forgot Password (Option 2)</vt:lpstr>
      <vt:lpstr>Employee Profile </vt:lpstr>
      <vt:lpstr>Employee Profile</vt:lpstr>
      <vt:lpstr>Other Helpful Information</vt:lpstr>
      <vt:lpstr>Compliance Reports</vt:lpstr>
      <vt:lpstr>Compliance Reports</vt:lpstr>
      <vt:lpstr>Compliance Reports</vt:lpstr>
      <vt:lpstr>Compliance Reports</vt:lpstr>
      <vt:lpstr>Compliance Reports</vt:lpstr>
      <vt:lpstr>Compliance Reports</vt:lpstr>
      <vt:lpstr>Compliance Reports</vt:lpstr>
      <vt:lpstr>Compliance Reports</vt:lpstr>
      <vt:lpstr>Compliance Reports</vt:lpstr>
      <vt:lpstr>Compliance Reports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Lead Training </dc:title>
  <dc:creator>Glenn Lafitte</dc:creator>
  <cp:lastModifiedBy>Glenn Lafitte</cp:lastModifiedBy>
  <cp:revision>5</cp:revision>
  <dcterms:created xsi:type="dcterms:W3CDTF">2021-01-05T16:14:43Z</dcterms:created>
  <dcterms:modified xsi:type="dcterms:W3CDTF">2021-07-15T13:55:47Z</dcterms:modified>
</cp:coreProperties>
</file>